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3" r:id="rId5"/>
    <p:sldMasterId id="2147483714" r:id="rId6"/>
    <p:sldMasterId id="2147483715" r:id="rId7"/>
    <p:sldMasterId id="214748371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</p:sldIdLst>
  <p:sldSz cy="5143500" cx="9144000"/>
  <p:notesSz cx="6858000" cy="9144000"/>
  <p:embeddedFontLst>
    <p:embeddedFont>
      <p:font typeface="Anton"/>
      <p:regular r:id="rId71"/>
    </p:embeddedFont>
    <p:embeddedFont>
      <p:font typeface="Helvetica Neue Light"/>
      <p:regular r:id="rId72"/>
      <p:bold r:id="rId73"/>
      <p:italic r:id="rId74"/>
      <p:boldItalic r:id="rId75"/>
    </p:embeddedFont>
    <p:embeddedFont>
      <p:font typeface="DM Sans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86CA424-8685-4303-96B2-B64F348E9134}">
  <a:tblStyle styleId="{386CA424-8685-4303-96B2-B64F348E91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8CE430F-0643-47AB-8634-468A6A9606E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font" Target="fonts/HelveticaNeueLight-bold.fntdata"/><Relationship Id="rId72" Type="http://schemas.openxmlformats.org/officeDocument/2006/relationships/font" Target="fonts/HelveticaNeueLight-regular.fntdata"/><Relationship Id="rId31" Type="http://schemas.openxmlformats.org/officeDocument/2006/relationships/slide" Target="slides/slide22.xml"/><Relationship Id="rId75" Type="http://schemas.openxmlformats.org/officeDocument/2006/relationships/font" Target="fonts/HelveticaNeueLight-boldItalic.fntdata"/><Relationship Id="rId30" Type="http://schemas.openxmlformats.org/officeDocument/2006/relationships/slide" Target="slides/slide21.xml"/><Relationship Id="rId74" Type="http://schemas.openxmlformats.org/officeDocument/2006/relationships/font" Target="fonts/HelveticaNeueLight-italic.fntdata"/><Relationship Id="rId33" Type="http://schemas.openxmlformats.org/officeDocument/2006/relationships/slide" Target="slides/slide24.xml"/><Relationship Id="rId77" Type="http://schemas.openxmlformats.org/officeDocument/2006/relationships/font" Target="fonts/DMSans-bold.fntdata"/><Relationship Id="rId32" Type="http://schemas.openxmlformats.org/officeDocument/2006/relationships/slide" Target="slides/slide23.xml"/><Relationship Id="rId76" Type="http://schemas.openxmlformats.org/officeDocument/2006/relationships/font" Target="fonts/DMSans-regular.fntdata"/><Relationship Id="rId35" Type="http://schemas.openxmlformats.org/officeDocument/2006/relationships/slide" Target="slides/slide26.xml"/><Relationship Id="rId79" Type="http://schemas.openxmlformats.org/officeDocument/2006/relationships/font" Target="fonts/DMSans-boldItalic.fntdata"/><Relationship Id="rId34" Type="http://schemas.openxmlformats.org/officeDocument/2006/relationships/slide" Target="slides/slide25.xml"/><Relationship Id="rId78" Type="http://schemas.openxmlformats.org/officeDocument/2006/relationships/font" Target="fonts/DMSans-italic.fntdata"/><Relationship Id="rId71" Type="http://schemas.openxmlformats.org/officeDocument/2006/relationships/font" Target="fonts/Anton-regular.fntdata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f48a4f4d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f48a4f4d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ef05700a2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ef05700a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ef05700a2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ef05700a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4267c5fd6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4267c5fd6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267c5fd6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267c5fd6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4267c5fd6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4267c5fd6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4267c5fd6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4267c5fd6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267c5fd6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4267c5fd6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4267c5fd6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4267c5fd6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4267c5fd6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4267c5fd6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4267c5fd66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4267c5fd66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ef05700a2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3ef05700a2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Editar: cantidad de clases y si tiene clase 0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4267c5fd66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4267c5fd6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4267c5fd6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4267c5fd6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267c5fd6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4267c5fd6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4267c5fd66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4267c5fd66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ef05700a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ef05700a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ef05700a2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ef05700a2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3e02e6151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3e02e6151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3ef05700a2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3ef05700a2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3ef05700a2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3ef05700a2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4267c5fd66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4267c5fd66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3ef05700a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3ef05700a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instancias a destacar.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4267c5fd66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4267c5fd66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4267c5fd66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4267c5fd66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4267c5fd66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4267c5fd66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4267c5fd66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4267c5fd66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4267c5fd66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4267c5fd66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4267c5fd66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4267c5fd66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4267c5fd66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4267c5fd66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4267c5fd66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4267c5fd66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4267c5fd66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4267c5fd66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4267c5fd66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4267c5fd66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edfdb8c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edfdb8c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3e97e4b0a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3e97e4b0a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3ef05700a2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3ef05700a2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3e02e61516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13e02e61516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3ef05700a2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3ef05700a2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3ef05700a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3ef05700a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48a641df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48a641df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4267c5fd66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4267c5fd66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4267c5fd66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4267c5fd66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4267c5fd66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4267c5fd66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4267c5fd66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4267c5fd66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3edfdb8c3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3edfdb8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 encantó esto!!!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4267c5fd66_0_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4267c5fd66_0_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4267c5fd66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4267c5fd66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texto. Si no alcanza, no sobrecargar, usar otra con el mismo título para indicar que continúa el mismo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3ef05700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3ef05700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3ef05700a2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3ef05700a2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42b80881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42b80881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490c7ed63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490c7ed63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490c7ed63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490c7ed63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clase.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1490c7ed636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1490c7ed636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490c7ed63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490c7ed63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13e3fb8cdb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13e3fb8cdb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edfdb8c3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edfdb8c3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Incluiría</a:t>
            </a:r>
            <a:r>
              <a:rPr lang="es"/>
              <a:t> un título a esta DIAPO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39248c9d3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39248c9d3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sugiere enseñar a los estudiantes estos modelos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ef05700a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ef05700a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No se edita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ef05700a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ef05700a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ef05700a2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ef05700a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2027ace6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2027ace6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1.png"/><Relationship Id="rId3" Type="http://schemas.openxmlformats.org/officeDocument/2006/relationships/image" Target="../media/image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6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8" title="logo coderhouse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9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1" title="logo coderhouse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 1">
  <p:cSld name="SECTION_HEADER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o 1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DM Sans"/>
              <a:buNone/>
              <a:defRPr b="1" sz="40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 Light"/>
              <a:buNone/>
              <a:defRPr sz="20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1" name="Google Shape;8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">
  <p:cSld name="SECTION_HEADER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1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 1">
  <p:cSld name="SECTION_HEADER_1_1_1_1_1_1_1_1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1" name="Google Shape;111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2" name="Google Shape;122;p4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4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0" name="Google Shape;130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4" name="Google Shape;13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8" name="Google Shape;138;p4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9" name="Google Shape;139;p4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3" name="Google Shape;14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7" name="Google Shape;1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4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0" name="Google Shape;160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1" name="Google Shape;16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5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2" name="Google Shape;172;p5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3" name="Google Shape;17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9" name="Google Shape;179;p5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3" name="Google Shape;18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7" name="Google Shape;187;p5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8" name="Google Shape;188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9" name="Google Shape;18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2" name="Google Shape;19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5" name="Google Shape;195;p6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6" name="Google Shape;19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2"/>
          <p:cNvSpPr txBox="1"/>
          <p:nvPr>
            <p:ph type="title"/>
          </p:nvPr>
        </p:nvSpPr>
        <p:spPr>
          <a:xfrm>
            <a:off x="311760" y="444960"/>
            <a:ext cx="85200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1" name="Google Shape;201;p62"/>
          <p:cNvSpPr txBox="1"/>
          <p:nvPr>
            <p:ph idx="1" type="body"/>
          </p:nvPr>
        </p:nvSpPr>
        <p:spPr>
          <a:xfrm>
            <a:off x="311760" y="1152360"/>
            <a:ext cx="8520000" cy="3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3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6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66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6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6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6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theme" Target="../theme/theme5.xml"/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5.xml"/><Relationship Id="rId6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Relationship Id="rId6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7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d/11f_ZKU2eEgFJmfUMg2AEWkKBb-ktRiRAq9-Ms6dtKJQ/edit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8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8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9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hyperlink" Target="https://docs.google.com/spreadsheets/d/1AjSkVe8cPL67NFfRJb0K4D4hwR0w1ORXrbbXFj8qS1M/edit#gid=1036070579" TargetMode="External"/><Relationship Id="rId6" Type="http://schemas.openxmlformats.org/officeDocument/2006/relationships/hyperlink" Target="https://docs.google.com/spreadsheets/d/1AjSkVe8cPL67NFfRJb0K4D4hwR0w1ORXrbbXFj8qS1M/edit#gid=1036070579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8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64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6.png"/><Relationship Id="rId7" Type="http://schemas.openxmlformats.org/officeDocument/2006/relationships/image" Target="../media/image62.png"/><Relationship Id="rId8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66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Relationship Id="rId4" Type="http://schemas.openxmlformats.org/officeDocument/2006/relationships/image" Target="../media/image6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5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hyperlink" Target="https://docs.google.com/spreadsheets/d/1AjSkVe8cPL67NFfRJb0K4D4hwR0w1ORXrbbXFj8qS1M/edit#gid=1036070579" TargetMode="External"/><Relationship Id="rId6" Type="http://schemas.openxmlformats.org/officeDocument/2006/relationships/hyperlink" Target="https://docs.google.com/spreadsheets/d/1AjSkVe8cPL67NFfRJb0K4D4hwR0w1ORXrbbXFj8qS1M/edit#gid=1036070579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docs.google.com/presentation/d/11f_ZKU2eEgFJmfUMg2AEWkKBb-ktRiRAq9-Ms6dtKJQ/edit#slide=id.g116c40aca8a_0_381" TargetMode="External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85.png"/><Relationship Id="rId10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Relationship Id="rId4" Type="http://schemas.openxmlformats.org/officeDocument/2006/relationships/image" Target="../media/image72.png"/><Relationship Id="rId9" Type="http://schemas.openxmlformats.org/officeDocument/2006/relationships/image" Target="../media/image87.png"/><Relationship Id="rId5" Type="http://schemas.openxmlformats.org/officeDocument/2006/relationships/image" Target="../media/image73.png"/><Relationship Id="rId6" Type="http://schemas.openxmlformats.org/officeDocument/2006/relationships/image" Target="../media/image71.png"/><Relationship Id="rId7" Type="http://schemas.openxmlformats.org/officeDocument/2006/relationships/image" Target="../media/image79.png"/><Relationship Id="rId8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png"/><Relationship Id="rId4" Type="http://schemas.openxmlformats.org/officeDocument/2006/relationships/image" Target="../media/image7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docs.google.com/presentation/d/11f_ZKU2eEgFJmfUMg2AEWkKBb-ktRiRAq9-Ms6dtKJQ/edit#slide=id.g116c40aca8a_0_381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jpg"/><Relationship Id="rId4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jpg"/><Relationship Id="rId4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Relationship Id="rId4" Type="http://schemas.openxmlformats.org/officeDocument/2006/relationships/image" Target="../media/image9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Relationship Id="rId4" Type="http://schemas.openxmlformats.org/officeDocument/2006/relationships/image" Target="../media/image9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ocs.google.com/spreadsheets/d/11S4MacfvCwl4EsBmK24I6OvewKK6rjyApyef5BGC0Us/edit?usp=sharin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drive.google.com/drive/folders/1vUPXpJYrCydlo6beIag7bJN4guE0OVzj?usp=sharing" TargetMode="External"/><Relationship Id="rId4" Type="http://schemas.openxmlformats.org/officeDocument/2006/relationships/image" Target="../media/image86.gif"/><Relationship Id="rId5" Type="http://schemas.openxmlformats.org/officeDocument/2006/relationships/image" Target="../media/image2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ocs.google.com/spreadsheets/d/1AjSkVe8cPL67NFfRJb0K4D4hwR0w1ORXrbbXFj8qS1M/edit#gid=1036070579" TargetMode="External"/><Relationship Id="rId4" Type="http://schemas.openxmlformats.org/officeDocument/2006/relationships/hyperlink" Target="https://docs.google.com/spreadsheets/d/1AjSkVe8cPL67NFfRJb0K4D4hwR0w1ORXrbbXFj8qS1M/edit#gid=1036070579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0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Diseño UX/UI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70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HOJA DE RUTA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725" y="1725921"/>
            <a:ext cx="340375" cy="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7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75" name="Google Shape;375;p7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6" name="Google Shape;376;p7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79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8" name="Google Shape;378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7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79"/>
          <p:cNvSpPr txBox="1"/>
          <p:nvPr/>
        </p:nvSpPr>
        <p:spPr>
          <a:xfrm>
            <a:off x="4838550" y="1882050"/>
            <a:ext cx="38346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MVP + investigación.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Userflow.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 - card sorting.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79"/>
          <p:cNvSpPr txBox="1"/>
          <p:nvPr/>
        </p:nvSpPr>
        <p:spPr>
          <a:xfrm>
            <a:off x="457350" y="1908175"/>
            <a:ext cx="40422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Proponer una hipótesis de solución para generar un Prototipo de aplicación desde cero en el que trabajarás a lo largo del curso.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un research generativo en busca de información concreta del problema.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Realizar un benchmarking que tenga como objetivo la búsqueda de competidores referentes.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7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8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88" name="Google Shape;388;p8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9" name="Google Shape;389;p8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80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Primera 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1" name="Google Shape;39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8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80"/>
          <p:cNvSpPr txBox="1"/>
          <p:nvPr/>
        </p:nvSpPr>
        <p:spPr>
          <a:xfrm>
            <a:off x="612850" y="2003025"/>
            <a:ext cx="41679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en tipo .ppt o .doc con el desarrollo de la actividad.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Generar un archivo con el nombre </a:t>
            </a:r>
            <a:r>
              <a:rPr b="1"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“ProyectoFinal+Entrega1+Apellido”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. Se puede entregar una Google slide también.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8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80"/>
          <p:cNvSpPr txBox="1"/>
          <p:nvPr/>
        </p:nvSpPr>
        <p:spPr>
          <a:xfrm>
            <a:off x="5349600" y="2041525"/>
            <a:ext cx="30000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Activar permisos de comentador en el archivo.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8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01" name="Google Shape;401;p8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2" name="Google Shape;402;p81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3" name="Google Shape;403;p81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MVP - Idea del proyecto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4" name="Google Shape;40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8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6" name="Google Shape;406;p81"/>
          <p:cNvSpPr txBox="1"/>
          <p:nvPr/>
        </p:nvSpPr>
        <p:spPr>
          <a:xfrm>
            <a:off x="4749750" y="1675150"/>
            <a:ext cx="39234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Actores involucrados.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Facilitadores y obstaculizadores.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Solución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(el cómo): desarrollaremos un listado de funcionalidades básicas al respecto (MVP). Hacer un listado de las funciones principales que debería tener el proyecto personal para poder cumplir con el concepto del MVP.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Objetivo: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¿Qué buscamos?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El/La estudiante debe definir un objetivo concreto que surja del problema, la hipótesis de la cual parte, y cuál es su propuesta de solución.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7" name="Google Shape;407;p81"/>
          <p:cNvSpPr txBox="1"/>
          <p:nvPr/>
        </p:nvSpPr>
        <p:spPr>
          <a:xfrm>
            <a:off x="457350" y="1679575"/>
            <a:ext cx="40497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Define el problema que vas a resolver.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Identifica la información que justifica y avala tu idea.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Reconoce cuál es tu diferencial.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Determina el procedimiento que vas a seguir para resolver el problema.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Problema: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¿Cuál es?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50"/>
              <a:buFont typeface="DM Sans"/>
              <a:buChar char="-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El/La estudiante debe identificar un problema real que lo motive.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50"/>
              <a:buFont typeface="DM Sans"/>
              <a:buChar char="-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estar correctamente redactado. En su desarrollo debe incluir: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Contexto.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08" name="Google Shape;408;p8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3" name="Google Shape;413;p8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14" name="Google Shape;414;p8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15" name="Google Shape;415;p8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6" name="Google Shape;416;p82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Userflow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7" name="Google Shape;41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9" name="Google Shape;419;p82"/>
          <p:cNvSpPr txBox="1"/>
          <p:nvPr/>
        </p:nvSpPr>
        <p:spPr>
          <a:xfrm>
            <a:off x="4572000" y="1527175"/>
            <a:ext cx="4012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250"/>
              <a:buFont typeface="DM Sans"/>
              <a:buChar char="-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El uso correcto de los tres modelos de cajas:</a:t>
            </a:r>
            <a:endParaRPr b="1"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Decisión: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dos caminos posibles.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Interacción: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relación con otra app, o introducción de datos por parte del usuario.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Pantalla: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instancias del trayecto del usuario. Desde la acción o paso inicial, hasta la acción principal que puede recorrer para obtener la solución que ofrece tu producto o servicio.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Inicio/fin: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instancia donde inicia o finaliza el flujo o proceso.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0" name="Google Shape;420;p82"/>
          <p:cNvSpPr txBox="1"/>
          <p:nvPr/>
        </p:nvSpPr>
        <p:spPr>
          <a:xfrm>
            <a:off x="457350" y="1603375"/>
            <a:ext cx="40128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Formato: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los enlaces a Whimsical.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Objetivo: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Crear el Userflow del producto que elegiste, desde el inicio hasta la representación principal o main feature.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Incluir: 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DM Sans"/>
              <a:buChar char="-"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 flow: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piensa muy bien cada acción que el usuario deba hacer, hasta llegar a la solución principal que ofreces en tu producto.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1" name="Google Shape;421;p8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oogle Shape;426;p8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27" name="Google Shape;427;p8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28" name="Google Shape;428;p8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83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Userflow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0" name="Google Shape;430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8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2" name="Google Shape;432;p83"/>
          <p:cNvSpPr txBox="1"/>
          <p:nvPr/>
        </p:nvSpPr>
        <p:spPr>
          <a:xfrm>
            <a:off x="457350" y="1781325"/>
            <a:ext cx="4249500" cy="23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Marcar el comienzo del recorrido: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usar la palabra “inicio” o “fin” para marcar los recorridos.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Marcar, en los recorridos, </a:t>
            </a: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qué User Persona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deberá llevar adelante esa tarea (esto se puede reforzar dejando todo el userflow en gris, y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solo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 marcando el que corresponde a cada uno de los usuarios).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3" name="Google Shape;433;p8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83"/>
          <p:cNvSpPr txBox="1"/>
          <p:nvPr/>
        </p:nvSpPr>
        <p:spPr>
          <a:xfrm>
            <a:off x="4706850" y="1806000"/>
            <a:ext cx="36339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Usar las herramientas </a:t>
            </a: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Whimsical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gráfico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debe ser claro y ordenado.</a:t>
            </a:r>
            <a:endParaRPr sz="1250">
              <a:solidFill>
                <a:srgbClr val="12121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Las </a:t>
            </a:r>
            <a:r>
              <a:rPr b="1"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flechas </a:t>
            </a:r>
            <a:r>
              <a:rPr lang="es" sz="125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deben mantenerse rectas e ir hacia adelante.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8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40" name="Google Shape;440;p8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1" name="Google Shape;441;p8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84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3" name="Google Shape;44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8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5" name="Google Shape;445;p84"/>
          <p:cNvSpPr txBox="1"/>
          <p:nvPr/>
        </p:nvSpPr>
        <p:spPr>
          <a:xfrm>
            <a:off x="4749750" y="2132350"/>
            <a:ext cx="3923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Categorías.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Subcategorías.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Detalle de subcategoría.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gráfico debe ser claro y ordenado.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de las flechas marcan la jerarquía de los contenidos.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 agrupar, jerarquizar y rotular cada una de las categorías definidas.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6" name="Google Shape;446;p84"/>
          <p:cNvSpPr txBox="1"/>
          <p:nvPr/>
        </p:nvSpPr>
        <p:spPr>
          <a:xfrm>
            <a:off x="457350" y="1679575"/>
            <a:ext cx="4049700" cy="31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Formato: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los enlaces a Whimsical.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Realizar la actividad de 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Card sorting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y confeccionar la arquitectura de información de la app a realizar.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partir de la actividad de card sorting, definir cómo se van a organizar los contenidos. Las categorías, en principio, formarán parte de los accesos rápidos de la barra de navegación de la app.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uso correcto de por lo menos 3 jerarquías de información.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p8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8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53" name="Google Shape;453;p8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4" name="Google Shape;454;p8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85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6" name="Google Shape;45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8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8" name="Google Shape;458;p8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85"/>
          <p:cNvSpPr txBox="1"/>
          <p:nvPr/>
        </p:nvSpPr>
        <p:spPr>
          <a:xfrm>
            <a:off x="636450" y="1901975"/>
            <a:ext cx="4860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Conclusiones obtenidas a partir de la actividad de card sorting.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Elegir y justificar el tipo de card sorting que se hizo (abierto, cerrado, híbrido).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incluir print de pantalla del mismo, y realizar las comparaciones y justificaciones acerca del porqué de los cambios realizados.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Habilidades, patrones de comportamiento, actitudes, cómo piensa.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6"/>
          <p:cNvSpPr txBox="1"/>
          <p:nvPr/>
        </p:nvSpPr>
        <p:spPr>
          <a:xfrm>
            <a:off x="473350" y="1076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presentación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86"/>
          <p:cNvSpPr txBox="1"/>
          <p:nvPr/>
        </p:nvSpPr>
        <p:spPr>
          <a:xfrm>
            <a:off x="584375" y="20605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Objetivo: volcar en una presentación el detalle de las actividades del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relacionadas con el proyecto final.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6" name="Google Shape;466;p8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67" name="Google Shape;467;p8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8" name="Google Shape;468;p86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9" name="Google Shape;469;p8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70" name="Google Shape;470;p8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87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Sobre el proyecto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76" name="Google Shape;476;p8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77" name="Google Shape;477;p8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8" name="Google Shape;478;p8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9" name="Google Shape;479;p8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0" name="Google Shape;480;p8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1" name="Google Shape;481;p87"/>
          <p:cNvPicPr preferRelativeResize="0"/>
          <p:nvPr/>
        </p:nvPicPr>
        <p:blipFill rotWithShape="1">
          <a:blip r:embed="rId4">
            <a:alphaModFix/>
          </a:blip>
          <a:srcRect b="0" l="0" r="0" t="11323"/>
          <a:stretch/>
        </p:blipFill>
        <p:spPr>
          <a:xfrm>
            <a:off x="763700" y="1840575"/>
            <a:ext cx="1596400" cy="16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25" y="3252611"/>
            <a:ext cx="4228399" cy="1297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275" y="1540550"/>
            <a:ext cx="3698927" cy="315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8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MVP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89" name="Google Shape;489;p8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490" name="Google Shape;490;p8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91" name="Google Shape;491;p8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8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3" name="Google Shape;493;p8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4" name="Google Shape;49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75" y="1589463"/>
            <a:ext cx="7385025" cy="29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1"/>
          <p:cNvSpPr/>
          <p:nvPr/>
        </p:nvSpPr>
        <p:spPr>
          <a:xfrm>
            <a:off x="501450" y="1303375"/>
            <a:ext cx="6942000" cy="177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1"/>
          <p:cNvSpPr txBox="1"/>
          <p:nvPr/>
        </p:nvSpPr>
        <p:spPr>
          <a:xfrm>
            <a:off x="501450" y="8809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¡Bienvenidas y bienvenidos!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0" name="Google Shape;230;p71"/>
          <p:cNvSpPr txBox="1"/>
          <p:nvPr/>
        </p:nvSpPr>
        <p:spPr>
          <a:xfrm>
            <a:off x="501450" y="1792100"/>
            <a:ext cx="3834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DM Sans"/>
                <a:ea typeface="DM Sans"/>
                <a:cs typeface="DM Sans"/>
                <a:sym typeface="DM Sans"/>
              </a:rPr>
              <a:t>Creamos este espacio para que puedan visualizar en un mismo lugar, de manera rápida y ágil, todas las pre-entregas y la entrega del Proyecto Final.</a:t>
            </a:r>
            <a:endParaRPr sz="12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 continuación presentamos el sistema de entregas de los cursos de Coder.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Luego podrán ver las consignas de </a:t>
            </a: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cada pre-entrega establecida en el programa.</a:t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esta forma podrás tener una visión general del cronograma de clases.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71"/>
          <p:cNvSpPr txBox="1"/>
          <p:nvPr/>
        </p:nvSpPr>
        <p:spPr>
          <a:xfrm>
            <a:off x="4555675" y="1792100"/>
            <a:ext cx="3834600" cy="1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Recuerden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las pre-entregas se componen de actividades prácticas que encontrarán en el </a:t>
            </a:r>
            <a:r>
              <a:rPr lang="es" sz="12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¡Esperamos que les sea útil para organizarse!</a:t>
            </a:r>
            <a:r>
              <a:rPr lang="es" sz="12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😊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9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Investigación de escritorio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00" name="Google Shape;500;p8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01" name="Google Shape;501;p8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2" name="Google Shape;502;p8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3" name="Google Shape;503;p8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4" name="Google Shape;504;p8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89"/>
          <p:cNvPicPr preferRelativeResize="0"/>
          <p:nvPr/>
        </p:nvPicPr>
        <p:blipFill rotWithShape="1">
          <a:blip r:embed="rId4">
            <a:alphaModFix/>
          </a:blip>
          <a:srcRect b="0" l="0" r="0" t="3362"/>
          <a:stretch/>
        </p:blipFill>
        <p:spPr>
          <a:xfrm>
            <a:off x="598400" y="1594325"/>
            <a:ext cx="6271326" cy="33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0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Userflow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11" name="Google Shape;511;p9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12" name="Google Shape;512;p9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3" name="Google Shape;513;p9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4" name="Google Shape;514;p9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5" name="Google Shape;515;p9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90"/>
          <p:cNvPicPr preferRelativeResize="0"/>
          <p:nvPr/>
        </p:nvPicPr>
        <p:blipFill rotWithShape="1">
          <a:blip r:embed="rId4">
            <a:alphaModFix/>
          </a:blip>
          <a:srcRect b="22462" l="891" r="0" t="0"/>
          <a:stretch/>
        </p:blipFill>
        <p:spPr>
          <a:xfrm>
            <a:off x="1575938" y="1565800"/>
            <a:ext cx="5935923" cy="320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1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Arquitectura de información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2" name="Google Shape;522;p9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23" name="Google Shape;523;p9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4" name="Google Shape;524;p91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5" name="Google Shape;525;p9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6" name="Google Shape;526;p9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4">
            <a:alphaModFix/>
          </a:blip>
          <a:srcRect b="9306" l="0" r="0" t="10048"/>
          <a:stretch/>
        </p:blipFill>
        <p:spPr>
          <a:xfrm>
            <a:off x="1455475" y="1762625"/>
            <a:ext cx="6233049" cy="27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2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Card Sorting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3" name="Google Shape;533;p9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34" name="Google Shape;534;p9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35" name="Google Shape;535;p9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6" name="Google Shape;536;p9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7" name="Google Shape;537;p9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92"/>
          <p:cNvPicPr preferRelativeResize="0"/>
          <p:nvPr/>
        </p:nvPicPr>
        <p:blipFill rotWithShape="1">
          <a:blip r:embed="rId4">
            <a:alphaModFix/>
          </a:blip>
          <a:srcRect b="0" l="0" r="0" t="10338"/>
          <a:stretch/>
        </p:blipFill>
        <p:spPr>
          <a:xfrm>
            <a:off x="1754900" y="1708900"/>
            <a:ext cx="5634198" cy="28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Evaluación heurística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4" name="Google Shape;544;p93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15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94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550" name="Google Shape;550;p9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1" name="Google Shape;551;p9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94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Segunda</a:t>
            </a: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 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3" name="Google Shape;553;p94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habilitará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segunda pre-entrega. 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Progreso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95"/>
          <p:cNvSpPr txBox="1"/>
          <p:nvPr/>
        </p:nvSpPr>
        <p:spPr>
          <a:xfrm>
            <a:off x="331329" y="1272475"/>
            <a:ext cx="924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QUÉ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9" name="Google Shape;559;p95"/>
          <p:cNvSpPr txBox="1"/>
          <p:nvPr/>
        </p:nvSpPr>
        <p:spPr>
          <a:xfrm>
            <a:off x="2298952" y="1253125"/>
            <a:ext cx="1292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CÓMO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0" name="Google Shape;560;p95"/>
          <p:cNvSpPr txBox="1"/>
          <p:nvPr/>
        </p:nvSpPr>
        <p:spPr>
          <a:xfrm>
            <a:off x="7424425" y="1253125"/>
            <a:ext cx="1815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CUÁNDO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61" name="Google Shape;561;p95"/>
          <p:cNvSpPr txBox="1"/>
          <p:nvPr/>
        </p:nvSpPr>
        <p:spPr>
          <a:xfrm>
            <a:off x="5544351" y="1253125"/>
            <a:ext cx="1032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CUÁL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562" name="Google Shape;562;p95"/>
          <p:cNvCxnSpPr/>
          <p:nvPr/>
        </p:nvCxnSpPr>
        <p:spPr>
          <a:xfrm>
            <a:off x="706463" y="1744500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95"/>
          <p:cNvCxnSpPr/>
          <p:nvPr/>
        </p:nvCxnSpPr>
        <p:spPr>
          <a:xfrm>
            <a:off x="2821838" y="1714200"/>
            <a:ext cx="0" cy="1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95"/>
          <p:cNvCxnSpPr/>
          <p:nvPr/>
        </p:nvCxnSpPr>
        <p:spPr>
          <a:xfrm>
            <a:off x="6006788" y="1714200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95"/>
          <p:cNvCxnSpPr/>
          <p:nvPr/>
        </p:nvCxnSpPr>
        <p:spPr>
          <a:xfrm>
            <a:off x="8288575" y="1688025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566" name="Google Shape;566;p95"/>
          <p:cNvGraphicFramePr/>
          <p:nvPr/>
        </p:nvGraphicFramePr>
        <p:xfrm>
          <a:off x="163425" y="2093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{08CE430F-0643-47AB-8634-468A6A9606EA}</a:tableStyleId>
              </a:tblPr>
              <a:tblGrid>
                <a:gridCol w="989175"/>
                <a:gridCol w="3708025"/>
                <a:gridCol w="3097675"/>
                <a:gridCol w="1022250"/>
              </a:tblGrid>
              <a:tr h="417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1221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2° entrega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Evolución de wireframes - de boceto a media (patrones de diseño).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parte 1 - media.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Evaluación Heurística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</a:t>
                      </a: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6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digitales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</a:t>
                      </a: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10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y guidelines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</a:t>
                      </a: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11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1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15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567" name="Google Shape;56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oogle Shape;568;p9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69" name="Google Shape;569;p9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0" name="Google Shape;570;p95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1" name="Google Shape;571;p9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2" name="Google Shape;572;p9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95"/>
          <p:cNvSpPr/>
          <p:nvPr/>
        </p:nvSpPr>
        <p:spPr>
          <a:xfrm>
            <a:off x="331325" y="4244550"/>
            <a:ext cx="6990300" cy="54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la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Checklist de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Evaluación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se encuentra en la carpeta de la comisión.🤓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9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79" name="Google Shape;579;p9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0" name="Google Shape;580;p9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96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9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4" name="Google Shape;584;p96"/>
          <p:cNvSpPr txBox="1"/>
          <p:nvPr/>
        </p:nvSpPr>
        <p:spPr>
          <a:xfrm>
            <a:off x="4527575" y="1908175"/>
            <a:ext cx="38346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Evolución de wireframes - de boceto a media (patrones de diseño).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funcional parte 1 - media.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Reporte de evaluación heurística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5" name="Google Shape;585;p96"/>
          <p:cNvSpPr txBox="1"/>
          <p:nvPr/>
        </p:nvSpPr>
        <p:spPr>
          <a:xfrm>
            <a:off x="457350" y="1908175"/>
            <a:ext cx="3834600" cy="28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 partir del trabajo realizado en la primera pre-entrega, deberás sumar: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Mostrar los avances del proyecto: mejoras en los wireframes, y avances en la cantidad y calidad de las pantallas.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Mostrar la evolución de los wireframes, desde el wireframe a mano, pasando por el wireframe digital con patrones de diseño, y finalmente el wireframe/prototipo funcional hecho en Figma o Adobe XD.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6" name="Google Shape;586;p9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Google Shape;591;p9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592" name="Google Shape;592;p9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93" name="Google Shape;593;p9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4" name="Google Shape;594;p97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Segunda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95" name="Google Shape;59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9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7" name="Google Shape;597;p97"/>
          <p:cNvSpPr txBox="1"/>
          <p:nvPr/>
        </p:nvSpPr>
        <p:spPr>
          <a:xfrm>
            <a:off x="612850" y="2003025"/>
            <a:ext cx="3834600" cy="20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en tipo .ppt o .doc con el desarrollo de la actividad. Generar un archivo con el nombre “ProyectoFinal+Entrega2+Apellido”. Se puede entregar un Google slide también.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98" name="Google Shape;598;p9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97"/>
          <p:cNvSpPr txBox="1"/>
          <p:nvPr/>
        </p:nvSpPr>
        <p:spPr>
          <a:xfrm>
            <a:off x="4890750" y="2048925"/>
            <a:ext cx="30000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Recuerda habilitar los permisos de comentador en el archivo para las devoluciones.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9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05" name="Google Shape;605;p9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06" name="Google Shape;606;p9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7" name="Google Shape;607;p98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 wireframes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08" name="Google Shape;60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0" name="Google Shape;610;p98"/>
          <p:cNvSpPr txBox="1"/>
          <p:nvPr/>
        </p:nvSpPr>
        <p:spPr>
          <a:xfrm>
            <a:off x="4749750" y="1675150"/>
            <a:ext cx="39234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Evitar el uso de imágenes reales, pueden usar bloques que las simulen.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recomienda que sean en blanco y negro, para que el análisis se centre en lo estructural y no en el contenido.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medidas aproximadas.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una sola tipografía, no importa cuál.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Comenzar por elementos de estructura, como la navegación.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1" name="Google Shape;611;p98"/>
          <p:cNvSpPr txBox="1"/>
          <p:nvPr/>
        </p:nvSpPr>
        <p:spPr>
          <a:xfrm>
            <a:off x="457350" y="1755775"/>
            <a:ext cx="40497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la evolución de los wireframes, desde el wireframe a mano (al menos 8 pantallas), pasando por el wireframe digital con patrones de diseño (iteración + mayor cantidad de pantallas, mínimo 12)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Pueden entregar fotos de los bocetos realizados a mano.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No es necesario presentar todos los wireframes en el documento evolutivo (con 5 wireframes es suficiente).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2" name="Google Shape;612;p9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98"/>
          <p:cNvSpPr txBox="1"/>
          <p:nvPr/>
        </p:nvSpPr>
        <p:spPr>
          <a:xfrm>
            <a:off x="550800" y="1455850"/>
            <a:ext cx="475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boceto a media (patrones de diseño)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2"/>
          <p:cNvSpPr txBox="1"/>
          <p:nvPr/>
        </p:nvSpPr>
        <p:spPr>
          <a:xfrm>
            <a:off x="473350" y="450000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Instancias prácticas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7" name="Google Shape;237;p72"/>
          <p:cNvSpPr txBox="1"/>
          <p:nvPr/>
        </p:nvSpPr>
        <p:spPr>
          <a:xfrm>
            <a:off x="814375" y="2285950"/>
            <a:ext cx="21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de clase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72"/>
          <p:cNvSpPr txBox="1"/>
          <p:nvPr/>
        </p:nvSpPr>
        <p:spPr>
          <a:xfrm>
            <a:off x="3591900" y="22859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Workbook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9" name="Google Shape;239;p72"/>
          <p:cNvSpPr txBox="1"/>
          <p:nvPr/>
        </p:nvSpPr>
        <p:spPr>
          <a:xfrm>
            <a:off x="6139225" y="2285950"/>
            <a:ext cx="19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Pre-entregas</a:t>
            </a:r>
            <a:endParaRPr b="1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0" name="Google Shape;240;p72"/>
          <p:cNvSpPr txBox="1"/>
          <p:nvPr/>
        </p:nvSpPr>
        <p:spPr>
          <a:xfrm>
            <a:off x="624975" y="2686150"/>
            <a:ext cx="2470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Ayudan a poner en práctica los conceptos y la teoría vista en clase. No deben ser subidas a la plataforma y se desarrollan en la clase sincrónica.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1" name="Google Shape;241;p72"/>
          <p:cNvSpPr txBox="1"/>
          <p:nvPr/>
        </p:nvSpPr>
        <p:spPr>
          <a:xfrm>
            <a:off x="3135250" y="2703725"/>
            <a:ext cx="2817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relacionadas con el Proyecto Final. </a:t>
            </a: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DM Sans"/>
                <a:ea typeface="DM Sans"/>
                <a:cs typeface="DM Sans"/>
                <a:sym typeface="DM Sans"/>
              </a:rPr>
              <a:t>No son entregables ni obligatorias, pero su resolución es muy importante para llegar con mayor nivel de avance a las entregas obligatorias. Se desarrollan de forma asincrónica.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2" name="Google Shape;242;p72"/>
          <p:cNvSpPr txBox="1"/>
          <p:nvPr/>
        </p:nvSpPr>
        <p:spPr>
          <a:xfrm>
            <a:off x="6074000" y="2703725"/>
            <a:ext cx="24705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Entregas obligatorias con el estado de avance de tu Proyecto Final que deberás subir a la plataforma a lo largo del curso y hasta 7 días luego de la clase, para ser corregidas por tu tutor/a. </a:t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43" name="Google Shape;243;p72"/>
          <p:cNvCxnSpPr>
            <a:stCxn id="244" idx="6"/>
          </p:cNvCxnSpPr>
          <p:nvPr/>
        </p:nvCxnSpPr>
        <p:spPr>
          <a:xfrm>
            <a:off x="2290113" y="1779529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72"/>
          <p:cNvCxnSpPr>
            <a:endCxn id="246" idx="2"/>
          </p:cNvCxnSpPr>
          <p:nvPr/>
        </p:nvCxnSpPr>
        <p:spPr>
          <a:xfrm>
            <a:off x="4837476" y="1779529"/>
            <a:ext cx="19602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7" name="Google Shape;247;p72"/>
          <p:cNvGrpSpPr/>
          <p:nvPr/>
        </p:nvGrpSpPr>
        <p:grpSpPr>
          <a:xfrm>
            <a:off x="1551231" y="1485973"/>
            <a:ext cx="738900" cy="738900"/>
            <a:chOff x="974706" y="2467173"/>
            <a:chExt cx="738900" cy="738900"/>
          </a:xfrm>
        </p:grpSpPr>
        <p:sp>
          <p:nvSpPr>
            <p:cNvPr id="248" name="Google Shape;248;p72"/>
            <p:cNvSpPr/>
            <p:nvPr/>
          </p:nvSpPr>
          <p:spPr>
            <a:xfrm>
              <a:off x="974706" y="2467173"/>
              <a:ext cx="738900" cy="738900"/>
            </a:xfrm>
            <a:prstGeom prst="ellipse">
              <a:avLst/>
            </a:prstGeom>
            <a:solidFill>
              <a:srgbClr val="EA90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9" name="Google Shape;249;p72" title="ícono de actividad en clase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09750" y="2610275"/>
              <a:ext cx="452650" cy="452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0" name="Google Shape;250;p72"/>
          <p:cNvGrpSpPr/>
          <p:nvPr/>
        </p:nvGrpSpPr>
        <p:grpSpPr>
          <a:xfrm>
            <a:off x="4174458" y="1410073"/>
            <a:ext cx="738900" cy="738900"/>
            <a:chOff x="3137108" y="2467173"/>
            <a:chExt cx="738900" cy="738900"/>
          </a:xfrm>
        </p:grpSpPr>
        <p:sp>
          <p:nvSpPr>
            <p:cNvPr id="251" name="Google Shape;251;p72"/>
            <p:cNvSpPr/>
            <p:nvPr/>
          </p:nvSpPr>
          <p:spPr>
            <a:xfrm>
              <a:off x="3137108" y="2467173"/>
              <a:ext cx="738900" cy="738900"/>
            </a:xfrm>
            <a:prstGeom prst="ellipse">
              <a:avLst/>
            </a:prstGeom>
            <a:solidFill>
              <a:srgbClr val="9D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2" name="Google Shape;252;p72" title="ícono de desafío entregable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4109" y="2622263"/>
              <a:ext cx="428721" cy="428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72"/>
          <p:cNvGrpSpPr/>
          <p:nvPr/>
        </p:nvGrpSpPr>
        <p:grpSpPr>
          <a:xfrm>
            <a:off x="6797676" y="1452735"/>
            <a:ext cx="738900" cy="738900"/>
            <a:chOff x="7208351" y="2467173"/>
            <a:chExt cx="738900" cy="738900"/>
          </a:xfrm>
        </p:grpSpPr>
        <p:sp>
          <p:nvSpPr>
            <p:cNvPr id="254" name="Google Shape;254;p7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5" name="Google Shape;255;p72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p9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19" name="Google Shape;619;p9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20" name="Google Shape;620;p9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1" name="Google Shape;621;p99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 wireframes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22" name="Google Shape;62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9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4" name="Google Shape;624;p9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99"/>
          <p:cNvSpPr txBox="1"/>
          <p:nvPr/>
        </p:nvSpPr>
        <p:spPr>
          <a:xfrm>
            <a:off x="550800" y="1532050"/>
            <a:ext cx="475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boceto a media (patrones de diseño)</a:t>
            </a:r>
            <a:endParaRPr/>
          </a:p>
        </p:txBody>
      </p:sp>
      <p:sp>
        <p:nvSpPr>
          <p:cNvPr id="626" name="Google Shape;626;p99"/>
          <p:cNvSpPr txBox="1"/>
          <p:nvPr/>
        </p:nvSpPr>
        <p:spPr>
          <a:xfrm>
            <a:off x="636450" y="2030025"/>
            <a:ext cx="38157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 las interacciones: desplegables, hovers, etcétera.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Comunicar la estructura de la solución de diseño que estamos pensando: ¿dónde estarán los menús? ¿El logo? ¿Los CTA principales? ¿Qué jerarquía tendrán los distintos grupos de contenido?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27" name="Google Shape;627;p99"/>
          <p:cNvSpPr txBox="1"/>
          <p:nvPr/>
        </p:nvSpPr>
        <p:spPr>
          <a:xfrm>
            <a:off x="4933825" y="2030025"/>
            <a:ext cx="30000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 todos estos puntos, tanto para el prototipo (en formato link), como para el documento evolutivo con wireframes.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2" name="Google Shape;632;p10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33" name="Google Shape;633;p10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34" name="Google Shape;634;p10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5" name="Google Shape;635;p100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 parte 1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36" name="Google Shape;636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10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8" name="Google Shape;638;p100"/>
          <p:cNvSpPr txBox="1"/>
          <p:nvPr/>
        </p:nvSpPr>
        <p:spPr>
          <a:xfrm>
            <a:off x="4749750" y="1675150"/>
            <a:ext cx="3923400" cy="28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Incorporar los conceptos de sistema de grilla, componente al diseño de interfaz de la app. Los componentes deben estar ordenados y organizados en grilla.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Poner en práctica el concepto de atomic design en cada uno de los componentes (definir elementos mínimos, agrupar y relacionar).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Presentar un documento que detalle los puntos más relevantes que fueron iterados en el prototipo, a partir de las pruebas de usabilidad. 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39" name="Google Shape;639;p100"/>
          <p:cNvSpPr txBox="1"/>
          <p:nvPr/>
        </p:nvSpPr>
        <p:spPr>
          <a:xfrm>
            <a:off x="457350" y="1679575"/>
            <a:ext cx="4049700" cy="28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un prototipo básico de fidelidad baja/media con interacciones, para ver el happy path.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en link de XD o Figma. 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Botones con texto real (por ejemplo: botón "continuar").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Títulos y bajadas con texto real.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Ser ordenados con los nombres de los componentes y elementos de cada frame.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Sin color, trabajar en escala de grises.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0" name="Google Shape;640;p10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1"/>
          <p:cNvSpPr txBox="1"/>
          <p:nvPr/>
        </p:nvSpPr>
        <p:spPr>
          <a:xfrm>
            <a:off x="473350" y="1076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presentación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46" name="Google Shape;646;p101"/>
          <p:cNvSpPr txBox="1"/>
          <p:nvPr/>
        </p:nvSpPr>
        <p:spPr>
          <a:xfrm>
            <a:off x="584375" y="20605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Objetivo: volcar en una presentación el detalle de las actividades del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relacionadas con el proyecto final.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47" name="Google Shape;647;p101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48" name="Google Shape;648;p10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9" name="Google Shape;649;p101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0" name="Google Shape;650;p101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1" name="Google Shape;651;p101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02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Evolución del prototipo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57" name="Google Shape;657;p10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58" name="Google Shape;658;p10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9" name="Google Shape;659;p10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0" name="Google Shape;660;p10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1" name="Google Shape;661;p10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2" name="Google Shape;662;p102"/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401575" y="2205425"/>
            <a:ext cx="7646126" cy="244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02"/>
          <p:cNvSpPr txBox="1"/>
          <p:nvPr/>
        </p:nvSpPr>
        <p:spPr>
          <a:xfrm>
            <a:off x="478698" y="1799650"/>
            <a:ext cx="2703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WIREFRAME A MANO</a:t>
            </a:r>
            <a:endParaRPr i="1" sz="13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4" name="Google Shape;664;p102"/>
          <p:cNvSpPr txBox="1"/>
          <p:nvPr/>
        </p:nvSpPr>
        <p:spPr>
          <a:xfrm>
            <a:off x="3109402" y="1799650"/>
            <a:ext cx="2703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WIREFRAME DIGITAL</a:t>
            </a:r>
            <a:endParaRPr i="1" sz="13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65" name="Google Shape;665;p102"/>
          <p:cNvSpPr txBox="1"/>
          <p:nvPr/>
        </p:nvSpPr>
        <p:spPr>
          <a:xfrm>
            <a:off x="5692040" y="1799650"/>
            <a:ext cx="2155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3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PATRONES DE DISEÑO</a:t>
            </a:r>
            <a:endParaRPr i="1" sz="13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3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1" name="Google Shape;671;p10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72" name="Google Shape;672;p10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73" name="Google Shape;673;p10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4" name="Google Shape;674;p10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5" name="Google Shape;675;p10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3"/>
          <p:cNvSpPr/>
          <p:nvPr/>
        </p:nvSpPr>
        <p:spPr>
          <a:xfrm>
            <a:off x="1077425" y="1675616"/>
            <a:ext cx="1496400" cy="46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03"/>
          <p:cNvSpPr/>
          <p:nvPr/>
        </p:nvSpPr>
        <p:spPr>
          <a:xfrm>
            <a:off x="1465119" y="1940375"/>
            <a:ext cx="2603100" cy="227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103"/>
          <p:cNvSpPr txBox="1"/>
          <p:nvPr/>
        </p:nvSpPr>
        <p:spPr>
          <a:xfrm>
            <a:off x="3677700" y="3049024"/>
            <a:ext cx="30873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gif es a modo ilustrativo. Aquí deberás colocar la url a tu prototipo hecho en FIgma o Adobe XD.</a:t>
            </a:r>
            <a:endParaRPr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79" name="Google Shape;679;p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0520" y="1601525"/>
            <a:ext cx="1992451" cy="33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04"/>
          <p:cNvSpPr txBox="1"/>
          <p:nvPr/>
        </p:nvSpPr>
        <p:spPr>
          <a:xfrm>
            <a:off x="473350" y="924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Métricas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85" name="Google Shape;685;p10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686" name="Google Shape;686;p10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87" name="Google Shape;687;p10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8" name="Google Shape;688;p10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9" name="Google Shape;689;p10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104"/>
          <p:cNvSpPr/>
          <p:nvPr/>
        </p:nvSpPr>
        <p:spPr>
          <a:xfrm>
            <a:off x="729975" y="1558850"/>
            <a:ext cx="1560900" cy="48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04"/>
          <p:cNvSpPr txBox="1"/>
          <p:nvPr/>
        </p:nvSpPr>
        <p:spPr>
          <a:xfrm>
            <a:off x="562425" y="1617214"/>
            <a:ext cx="2671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ESCENARIO HIPOTÉTICO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92" name="Google Shape;692;p104"/>
          <p:cNvSpPr txBox="1"/>
          <p:nvPr/>
        </p:nvSpPr>
        <p:spPr>
          <a:xfrm>
            <a:off x="626020" y="3498220"/>
            <a:ext cx="2671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TAREAS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3" name="Google Shape;693;p104"/>
          <p:cNvPicPr preferRelativeResize="0"/>
          <p:nvPr/>
        </p:nvPicPr>
        <p:blipFill rotWithShape="1">
          <a:blip r:embed="rId4">
            <a:alphaModFix/>
          </a:blip>
          <a:srcRect b="0" l="0" r="0" t="18367"/>
          <a:stretch/>
        </p:blipFill>
        <p:spPr>
          <a:xfrm>
            <a:off x="1629944" y="3396917"/>
            <a:ext cx="1723950" cy="122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19" y="2037023"/>
            <a:ext cx="6583299" cy="130416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04"/>
          <p:cNvSpPr txBox="1"/>
          <p:nvPr/>
        </p:nvSpPr>
        <p:spPr>
          <a:xfrm>
            <a:off x="3706639" y="3422020"/>
            <a:ext cx="26712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</a:t>
            </a:r>
            <a:endParaRPr i="1" sz="20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96" name="Google Shape;696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9210" y="3691149"/>
            <a:ext cx="2595140" cy="19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9201" y="3524402"/>
            <a:ext cx="2425523" cy="169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59210" y="3886209"/>
            <a:ext cx="2527293" cy="22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04"/>
          <p:cNvPicPr preferRelativeResize="0"/>
          <p:nvPr/>
        </p:nvPicPr>
        <p:blipFill rotWithShape="1">
          <a:blip r:embed="rId9">
            <a:alphaModFix/>
          </a:blip>
          <a:srcRect b="17857" l="0" r="0" t="0"/>
          <a:stretch/>
        </p:blipFill>
        <p:spPr>
          <a:xfrm>
            <a:off x="4959201" y="4106711"/>
            <a:ext cx="1925153" cy="19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5"/>
          <p:cNvSpPr txBox="1"/>
          <p:nvPr/>
        </p:nvSpPr>
        <p:spPr>
          <a:xfrm>
            <a:off x="473350" y="924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fidelidad media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05" name="Google Shape;705;p10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06" name="Google Shape;706;p10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07" name="Google Shape;707;p10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8" name="Google Shape;708;p10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9" name="Google Shape;709;p10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105"/>
          <p:cNvPicPr preferRelativeResize="0"/>
          <p:nvPr/>
        </p:nvPicPr>
        <p:blipFill rotWithShape="1">
          <a:blip r:embed="rId4">
            <a:alphaModFix/>
          </a:blip>
          <a:srcRect b="0" l="0" r="32221" t="0"/>
          <a:stretch/>
        </p:blipFill>
        <p:spPr>
          <a:xfrm>
            <a:off x="3164663" y="1663225"/>
            <a:ext cx="2758475" cy="31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06"/>
          <p:cNvSpPr txBox="1"/>
          <p:nvPr/>
        </p:nvSpPr>
        <p:spPr>
          <a:xfrm>
            <a:off x="473350" y="9243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fidelidad media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16" name="Google Shape;716;p10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17" name="Google Shape;717;p10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18" name="Google Shape;718;p10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9" name="Google Shape;719;p10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0" name="Google Shape;720;p10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1" name="Google Shape;72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599" y="1729276"/>
            <a:ext cx="1540900" cy="2973026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06"/>
          <p:cNvSpPr txBox="1"/>
          <p:nvPr/>
        </p:nvSpPr>
        <p:spPr>
          <a:xfrm>
            <a:off x="2729775" y="1829338"/>
            <a:ext cx="2758500" cy="27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Nota: </a:t>
            </a:r>
            <a:r>
              <a:rPr lang="es" sz="1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imagen y el GIF están a modo ilustrativo; tendrás que presentar un botón con el acceso al prototipo de Figma o Adobe xd. El mismo  deberá tener:</a:t>
            </a:r>
            <a:endParaRPr sz="13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La grilla de columnas y/o cuadrícula identificada.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El detalle de los componentes (ordenados según Atomic Design).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Layers con nombres claros y ordenados.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7"/>
          <p:cNvSpPr txBox="1"/>
          <p:nvPr/>
        </p:nvSpPr>
        <p:spPr>
          <a:xfrm>
            <a:off x="473350" y="924325"/>
            <a:ext cx="8141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Conclusiones pruebas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usabilidad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28" name="Google Shape;728;p10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29" name="Google Shape;729;p10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30" name="Google Shape;730;p10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1" name="Google Shape;731;p10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2" name="Google Shape;732;p10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3" name="Google Shape;733;p107"/>
          <p:cNvPicPr preferRelativeResize="0"/>
          <p:nvPr/>
        </p:nvPicPr>
        <p:blipFill rotWithShape="1">
          <a:blip r:embed="rId4">
            <a:alphaModFix/>
          </a:blip>
          <a:srcRect b="11781" l="21481" r="1742" t="20274"/>
          <a:stretch/>
        </p:blipFill>
        <p:spPr>
          <a:xfrm>
            <a:off x="3709900" y="1736650"/>
            <a:ext cx="4689699" cy="27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07"/>
          <p:cNvPicPr preferRelativeResize="0"/>
          <p:nvPr/>
        </p:nvPicPr>
        <p:blipFill rotWithShape="1">
          <a:blip r:embed="rId4">
            <a:alphaModFix/>
          </a:blip>
          <a:srcRect b="63314" l="3446" r="80498" t="22550"/>
          <a:stretch/>
        </p:blipFill>
        <p:spPr>
          <a:xfrm>
            <a:off x="2183151" y="2729088"/>
            <a:ext cx="1356148" cy="80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8"/>
          <p:cNvSpPr txBox="1"/>
          <p:nvPr/>
        </p:nvSpPr>
        <p:spPr>
          <a:xfrm>
            <a:off x="473350" y="1000525"/>
            <a:ext cx="8141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Conclusiones pruebas 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usabilidad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40" name="Google Shape;740;p10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41" name="Google Shape;741;p10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42" name="Google Shape;742;p108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3" name="Google Shape;743;p10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2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p10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108"/>
          <p:cNvPicPr preferRelativeResize="0"/>
          <p:nvPr/>
        </p:nvPicPr>
        <p:blipFill rotWithShape="1">
          <a:blip r:embed="rId4">
            <a:alphaModFix/>
          </a:blip>
          <a:srcRect b="5939" l="0" r="21340" t="24017"/>
          <a:stretch/>
        </p:blipFill>
        <p:spPr>
          <a:xfrm>
            <a:off x="3574348" y="1682500"/>
            <a:ext cx="4781700" cy="28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73"/>
          <p:cNvSpPr txBox="1"/>
          <p:nvPr/>
        </p:nvSpPr>
        <p:spPr>
          <a:xfrm>
            <a:off x="473350" y="6195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Completa con éxito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el programa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1" name="Google Shape;261;p73"/>
          <p:cNvSpPr/>
          <p:nvPr/>
        </p:nvSpPr>
        <p:spPr>
          <a:xfrm>
            <a:off x="697850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73"/>
          <p:cNvGrpSpPr/>
          <p:nvPr/>
        </p:nvGrpSpPr>
        <p:grpSpPr>
          <a:xfrm>
            <a:off x="3761400" y="3193788"/>
            <a:ext cx="225900" cy="225900"/>
            <a:chOff x="1547875" y="1967100"/>
            <a:chExt cx="225900" cy="225900"/>
          </a:xfrm>
        </p:grpSpPr>
        <p:sp>
          <p:nvSpPr>
            <p:cNvPr id="263" name="Google Shape;263;p73"/>
            <p:cNvSpPr/>
            <p:nvPr/>
          </p:nvSpPr>
          <p:spPr>
            <a:xfrm>
              <a:off x="1547875" y="1967100"/>
              <a:ext cx="225900" cy="2259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3"/>
            <p:cNvSpPr/>
            <p:nvPr/>
          </p:nvSpPr>
          <p:spPr>
            <a:xfrm>
              <a:off x="1596325" y="2015550"/>
              <a:ext cx="129000" cy="12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73"/>
          <p:cNvSpPr/>
          <p:nvPr/>
        </p:nvSpPr>
        <p:spPr>
          <a:xfrm>
            <a:off x="3840000" y="3272388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3"/>
          <p:cNvSpPr txBox="1"/>
          <p:nvPr/>
        </p:nvSpPr>
        <p:spPr>
          <a:xfrm>
            <a:off x="308575" y="2629488"/>
            <a:ext cx="1019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7" name="Google Shape;267;p73"/>
          <p:cNvSpPr/>
          <p:nvPr/>
        </p:nvSpPr>
        <p:spPr>
          <a:xfrm>
            <a:off x="2253975" y="3202313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73"/>
          <p:cNvSpPr txBox="1"/>
          <p:nvPr/>
        </p:nvSpPr>
        <p:spPr>
          <a:xfrm>
            <a:off x="1882200" y="2211800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1ra pre-entrega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8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9" name="Google Shape;269;p73"/>
          <p:cNvSpPr txBox="1"/>
          <p:nvPr/>
        </p:nvSpPr>
        <p:spPr>
          <a:xfrm>
            <a:off x="3455825" y="2237925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2da pre-entrega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15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0" name="Google Shape;270;p73"/>
          <p:cNvSpPr/>
          <p:nvPr/>
        </p:nvSpPr>
        <p:spPr>
          <a:xfrm>
            <a:off x="4952938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73"/>
          <p:cNvSpPr/>
          <p:nvPr/>
        </p:nvSpPr>
        <p:spPr>
          <a:xfrm>
            <a:off x="6004575" y="3193788"/>
            <a:ext cx="225900" cy="2259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73"/>
          <p:cNvSpPr/>
          <p:nvPr/>
        </p:nvSpPr>
        <p:spPr>
          <a:xfrm>
            <a:off x="6053025" y="3242238"/>
            <a:ext cx="129000" cy="12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73"/>
          <p:cNvSpPr/>
          <p:nvPr/>
        </p:nvSpPr>
        <p:spPr>
          <a:xfrm>
            <a:off x="6083175" y="3272388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73"/>
          <p:cNvSpPr txBox="1"/>
          <p:nvPr/>
        </p:nvSpPr>
        <p:spPr>
          <a:xfrm>
            <a:off x="5607675" y="2269888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Proyecto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final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25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5" name="Google Shape;275;p73"/>
          <p:cNvSpPr/>
          <p:nvPr/>
        </p:nvSpPr>
        <p:spPr>
          <a:xfrm>
            <a:off x="7104800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73"/>
          <p:cNvSpPr txBox="1"/>
          <p:nvPr/>
        </p:nvSpPr>
        <p:spPr>
          <a:xfrm>
            <a:off x="6683600" y="2629488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Certificado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7" name="Google Shape;277;p73"/>
          <p:cNvSpPr/>
          <p:nvPr/>
        </p:nvSpPr>
        <p:spPr>
          <a:xfrm>
            <a:off x="8180725" y="3218088"/>
            <a:ext cx="177300" cy="177300"/>
          </a:xfrm>
          <a:prstGeom prst="ellipse">
            <a:avLst/>
          </a:prstGeom>
          <a:solidFill>
            <a:srgbClr val="DEFC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3"/>
          <p:cNvSpPr txBox="1"/>
          <p:nvPr/>
        </p:nvSpPr>
        <p:spPr>
          <a:xfrm>
            <a:off x="7759525" y="2629488"/>
            <a:ext cx="1019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Top 10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79" name="Google Shape;279;p73"/>
          <p:cNvCxnSpPr>
            <a:endCxn id="280" idx="3"/>
          </p:cNvCxnSpPr>
          <p:nvPr/>
        </p:nvCxnSpPr>
        <p:spPr>
          <a:xfrm>
            <a:off x="875286" y="3304427"/>
            <a:ext cx="1418700" cy="810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73"/>
          <p:cNvCxnSpPr>
            <a:endCxn id="263" idx="2"/>
          </p:cNvCxnSpPr>
          <p:nvPr/>
        </p:nvCxnSpPr>
        <p:spPr>
          <a:xfrm>
            <a:off x="2245500" y="3306738"/>
            <a:ext cx="15159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73"/>
          <p:cNvCxnSpPr>
            <a:stCxn id="263" idx="6"/>
            <a:endCxn id="270" idx="2"/>
          </p:cNvCxnSpPr>
          <p:nvPr/>
        </p:nvCxnSpPr>
        <p:spPr>
          <a:xfrm>
            <a:off x="3987300" y="3306738"/>
            <a:ext cx="9657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73"/>
          <p:cNvCxnSpPr>
            <a:stCxn id="270" idx="6"/>
            <a:endCxn id="271" idx="2"/>
          </p:cNvCxnSpPr>
          <p:nvPr/>
        </p:nvCxnSpPr>
        <p:spPr>
          <a:xfrm>
            <a:off x="5130238" y="3306738"/>
            <a:ext cx="874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" name="Google Shape;284;p73"/>
          <p:cNvCxnSpPr>
            <a:endCxn id="275" idx="2"/>
          </p:cNvCxnSpPr>
          <p:nvPr/>
        </p:nvCxnSpPr>
        <p:spPr>
          <a:xfrm>
            <a:off x="6230600" y="3306738"/>
            <a:ext cx="8742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73"/>
          <p:cNvCxnSpPr>
            <a:stCxn id="275" idx="6"/>
            <a:endCxn id="277" idx="2"/>
          </p:cNvCxnSpPr>
          <p:nvPr/>
        </p:nvCxnSpPr>
        <p:spPr>
          <a:xfrm>
            <a:off x="7282100" y="3306738"/>
            <a:ext cx="898500" cy="0"/>
          </a:xfrm>
          <a:prstGeom prst="straightConnector1">
            <a:avLst/>
          </a:prstGeom>
          <a:noFill/>
          <a:ln cap="flat" cmpd="sng" w="9525">
            <a:solidFill>
              <a:srgbClr val="EAFF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73"/>
          <p:cNvSpPr/>
          <p:nvPr/>
        </p:nvSpPr>
        <p:spPr>
          <a:xfrm>
            <a:off x="1397800" y="3988525"/>
            <a:ext cx="6236100" cy="469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73"/>
          <p:cNvSpPr txBox="1"/>
          <p:nvPr/>
        </p:nvSpPr>
        <p:spPr>
          <a:xfrm>
            <a:off x="1397800" y="4023325"/>
            <a:ext cx="623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Recuerda que el primer requisito para finalizar con éxito es asistir a las clases.</a:t>
            </a:r>
            <a:endParaRPr sz="13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88" name="Google Shape;288;p73"/>
          <p:cNvGrpSpPr/>
          <p:nvPr/>
        </p:nvGrpSpPr>
        <p:grpSpPr>
          <a:xfrm>
            <a:off x="2205325" y="3175288"/>
            <a:ext cx="225900" cy="225900"/>
            <a:chOff x="1547875" y="1967100"/>
            <a:chExt cx="225900" cy="225900"/>
          </a:xfrm>
        </p:grpSpPr>
        <p:sp>
          <p:nvSpPr>
            <p:cNvPr id="289" name="Google Shape;289;p73"/>
            <p:cNvSpPr/>
            <p:nvPr/>
          </p:nvSpPr>
          <p:spPr>
            <a:xfrm>
              <a:off x="1547875" y="1967100"/>
              <a:ext cx="225900" cy="2259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3"/>
            <p:cNvSpPr/>
            <p:nvPr/>
          </p:nvSpPr>
          <p:spPr>
            <a:xfrm>
              <a:off x="1596325" y="2015550"/>
              <a:ext cx="129000" cy="12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73"/>
          <p:cNvSpPr/>
          <p:nvPr/>
        </p:nvSpPr>
        <p:spPr>
          <a:xfrm>
            <a:off x="2283925" y="3253888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3"/>
          <p:cNvSpPr txBox="1"/>
          <p:nvPr/>
        </p:nvSpPr>
        <p:spPr>
          <a:xfrm>
            <a:off x="4531750" y="2237938"/>
            <a:ext cx="1019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3ra pre-entrega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21</a:t>
            </a:r>
            <a:endParaRPr sz="11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92" name="Google Shape;292;p73"/>
          <p:cNvGrpSpPr/>
          <p:nvPr/>
        </p:nvGrpSpPr>
        <p:grpSpPr>
          <a:xfrm>
            <a:off x="4928650" y="3191063"/>
            <a:ext cx="225900" cy="225900"/>
            <a:chOff x="1547875" y="1967100"/>
            <a:chExt cx="225900" cy="225900"/>
          </a:xfrm>
        </p:grpSpPr>
        <p:sp>
          <p:nvSpPr>
            <p:cNvPr id="293" name="Google Shape;293;p73"/>
            <p:cNvSpPr/>
            <p:nvPr/>
          </p:nvSpPr>
          <p:spPr>
            <a:xfrm>
              <a:off x="1547875" y="1967100"/>
              <a:ext cx="225900" cy="225900"/>
            </a:xfrm>
            <a:prstGeom prst="ellipse">
              <a:avLst/>
            </a:prstGeom>
            <a:solidFill>
              <a:srgbClr val="DEFC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3"/>
            <p:cNvSpPr/>
            <p:nvPr/>
          </p:nvSpPr>
          <p:spPr>
            <a:xfrm>
              <a:off x="1596325" y="2015550"/>
              <a:ext cx="129000" cy="129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73"/>
          <p:cNvSpPr/>
          <p:nvPr/>
        </p:nvSpPr>
        <p:spPr>
          <a:xfrm>
            <a:off x="5007250" y="3269663"/>
            <a:ext cx="68700" cy="6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09"/>
          <p:cNvSpPr txBox="1"/>
          <p:nvPr/>
        </p:nvSpPr>
        <p:spPr>
          <a:xfrm>
            <a:off x="1273200" y="2202300"/>
            <a:ext cx="65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Ética en UX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51" name="Google Shape;751;p109"/>
          <p:cNvSpPr txBox="1"/>
          <p:nvPr/>
        </p:nvSpPr>
        <p:spPr>
          <a:xfrm>
            <a:off x="1461300" y="165077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21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6" name="Google Shape;756;p110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757" name="Google Shape;757;p11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58" name="Google Shape;758;p11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9" name="Google Shape;759;p110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Tercera </a:t>
            </a: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0" name="Google Shape;760;p110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habilitará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tercera pre-entrega. 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final.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5" name="Google Shape;765;p111"/>
          <p:cNvGraphicFramePr/>
          <p:nvPr/>
        </p:nvGraphicFramePr>
        <p:xfrm>
          <a:off x="144013" y="1608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{08CE430F-0643-47AB-8634-468A6A9606EA}</a:tableStyleId>
              </a:tblPr>
              <a:tblGrid>
                <a:gridCol w="1094850"/>
                <a:gridCol w="2709675"/>
                <a:gridCol w="3579675"/>
                <a:gridCol w="1432925"/>
              </a:tblGrid>
              <a:tr h="2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1011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3° entrega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Testeos de usabilidad.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en fidelidad alta visual, de contenido y media de funcionalidad.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Moodboard y UI Kit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2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13-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UI Kits &amp; Moodboards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21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66" name="Google Shape;766;p111"/>
          <p:cNvSpPr txBox="1"/>
          <p:nvPr/>
        </p:nvSpPr>
        <p:spPr>
          <a:xfrm>
            <a:off x="311905" y="870075"/>
            <a:ext cx="10716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QUÉ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7" name="Google Shape;767;p111"/>
          <p:cNvSpPr txBox="1"/>
          <p:nvPr/>
        </p:nvSpPr>
        <p:spPr>
          <a:xfrm>
            <a:off x="2279525" y="850725"/>
            <a:ext cx="1426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CÓMO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8" name="Google Shape;768;p111"/>
          <p:cNvSpPr txBox="1"/>
          <p:nvPr/>
        </p:nvSpPr>
        <p:spPr>
          <a:xfrm>
            <a:off x="7410300" y="850725"/>
            <a:ext cx="1733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CUÁNDO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9" name="Google Shape;769;p111"/>
          <p:cNvSpPr txBox="1"/>
          <p:nvPr/>
        </p:nvSpPr>
        <p:spPr>
          <a:xfrm>
            <a:off x="5524929" y="850725"/>
            <a:ext cx="11865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CUÁL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70" name="Google Shape;770;p111"/>
          <p:cNvCxnSpPr/>
          <p:nvPr/>
        </p:nvCxnSpPr>
        <p:spPr>
          <a:xfrm>
            <a:off x="687038" y="1285625"/>
            <a:ext cx="0" cy="17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111"/>
          <p:cNvCxnSpPr/>
          <p:nvPr/>
        </p:nvCxnSpPr>
        <p:spPr>
          <a:xfrm>
            <a:off x="2802413" y="1285625"/>
            <a:ext cx="0" cy="186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2" name="Google Shape;772;p111"/>
          <p:cNvCxnSpPr/>
          <p:nvPr/>
        </p:nvCxnSpPr>
        <p:spPr>
          <a:xfrm>
            <a:off x="5987363" y="1285625"/>
            <a:ext cx="0" cy="20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3" name="Google Shape;773;p111"/>
          <p:cNvCxnSpPr/>
          <p:nvPr/>
        </p:nvCxnSpPr>
        <p:spPr>
          <a:xfrm>
            <a:off x="8269150" y="1067275"/>
            <a:ext cx="0" cy="208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4" name="Google Shape;77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111"/>
          <p:cNvGrpSpPr/>
          <p:nvPr/>
        </p:nvGrpSpPr>
        <p:grpSpPr>
          <a:xfrm>
            <a:off x="311906" y="207272"/>
            <a:ext cx="431074" cy="431074"/>
            <a:chOff x="7208351" y="2467173"/>
            <a:chExt cx="738900" cy="738900"/>
          </a:xfrm>
        </p:grpSpPr>
        <p:sp>
          <p:nvSpPr>
            <p:cNvPr id="776" name="Google Shape;776;p111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77" name="Google Shape;777;p111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8" name="Google Shape;778;p111"/>
          <p:cNvSpPr txBox="1"/>
          <p:nvPr/>
        </p:nvSpPr>
        <p:spPr>
          <a:xfrm>
            <a:off x="785100" y="207250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79" name="Google Shape;779;p111"/>
          <p:cNvSpPr/>
          <p:nvPr/>
        </p:nvSpPr>
        <p:spPr>
          <a:xfrm>
            <a:off x="491000" y="577650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111"/>
          <p:cNvSpPr/>
          <p:nvPr/>
        </p:nvSpPr>
        <p:spPr>
          <a:xfrm>
            <a:off x="331325" y="4244550"/>
            <a:ext cx="6990300" cy="54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la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Checklist de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Evaluación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se encuentra en la carpeta de la comisión.🤓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112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86" name="Google Shape;786;p11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87" name="Google Shape;787;p11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8" name="Google Shape;788;p112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89" name="Google Shape;78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1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1" name="Google Shape;791;p112"/>
          <p:cNvSpPr txBox="1"/>
          <p:nvPr/>
        </p:nvSpPr>
        <p:spPr>
          <a:xfrm>
            <a:off x="4527575" y="1908175"/>
            <a:ext cx="3834600" cy="24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</a:t>
            </a: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 funcional: tener la transición entre todas las pantallas de la funcionalidad principal.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Integrar todas las pre-entregas del proyecto. 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Chequear y revisar el proyecto.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Generar, en forma de presentación, el detalle de las pre-entregas anteriores.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2" name="Google Shape;792;p112"/>
          <p:cNvSpPr txBox="1"/>
          <p:nvPr/>
        </p:nvSpPr>
        <p:spPr>
          <a:xfrm>
            <a:off x="457350" y="1908175"/>
            <a:ext cx="3834600" cy="26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Recorrer el prototipo completo, y completar la tarea principal propuesta en el userflow.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Definir la interfaz del prototipo, a partir de los conceptos vistos de leyes aplicadas a UX, Moodboards y UI Kits.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Testeos de usabilidad.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93" name="Google Shape;793;p112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8" name="Google Shape;798;p113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799" name="Google Shape;799;p113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00" name="Google Shape;800;p113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1" name="Google Shape;801;p113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Tercera 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02" name="Google Shape;80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13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4" name="Google Shape;804;p113"/>
          <p:cNvSpPr txBox="1"/>
          <p:nvPr/>
        </p:nvSpPr>
        <p:spPr>
          <a:xfrm>
            <a:off x="612850" y="2003025"/>
            <a:ext cx="3834600" cy="1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Archivo en formato .ppt o .doc, con el desarrollo de la actividad. Generar un archivo con el nombre “ProyectoFinal+Entrega3+Apellido”. También se puede entregar un Google Slide.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5" name="Google Shape;805;p113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13"/>
          <p:cNvSpPr txBox="1"/>
          <p:nvPr/>
        </p:nvSpPr>
        <p:spPr>
          <a:xfrm>
            <a:off x="4890750" y="2048925"/>
            <a:ext cx="30000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Recuerda habilitar la opción de comentador del archivo para las devoluciones.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p114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12" name="Google Shape;812;p11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3" name="Google Shape;813;p11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4" name="Google Shape;814;p114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Testeos de usabilidad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15" name="Google Shape;81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14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7" name="Google Shape;817;p114"/>
          <p:cNvSpPr txBox="1"/>
          <p:nvPr/>
        </p:nvSpPr>
        <p:spPr>
          <a:xfrm>
            <a:off x="4749750" y="1675150"/>
            <a:ext cx="3923400" cy="25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 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Coherencia entre las tareas y el objetivo.</a:t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 </a:t>
            </a: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Tener en cuenta:</a:t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guión es claro, y le da al usuario un contexto para hacer las pruebas; los objetivos corresponden a las instancias iniciales del proyecto, las tareas son suficientes para obtener feedback de los usuarios, y las conclusiones y puntos de mejora son coherentes con la prueba de usabilidad realizada.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8" name="Google Shape;818;p114"/>
          <p:cNvSpPr txBox="1"/>
          <p:nvPr/>
        </p:nvSpPr>
        <p:spPr>
          <a:xfrm>
            <a:off x="457350" y="1679575"/>
            <a:ext cx="40497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Objetivos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las métricas con las que se realizó el testeo.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Mostrar el guión. 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Hacer el test con 3-5 usuarios.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Entregar insights de los resultados a iterar.</a:t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250"/>
              <a:buFont typeface="DM Sans"/>
              <a:buAutoNum type="arabicPeriod"/>
            </a:pPr>
            <a:r>
              <a:rPr b="1"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Seguir el documento de métrica:</a:t>
            </a:r>
            <a:endParaRPr b="1"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Definir el escenario hipotético.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Especificar los objetivos.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50"/>
              <a:buFont typeface="DM Sans"/>
              <a:buChar char="✓"/>
            </a:pP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Listar las tareas qué se pedirán a los usuarios.</a:t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19" name="Google Shape;819;p114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11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25" name="Google Shape;825;p11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26" name="Google Shape;826;p11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115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UI Kit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28" name="Google Shape;828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1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0" name="Google Shape;830;p115"/>
          <p:cNvSpPr txBox="1"/>
          <p:nvPr/>
        </p:nvSpPr>
        <p:spPr>
          <a:xfrm>
            <a:off x="533550" y="1679575"/>
            <a:ext cx="4049700" cy="24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Botones y sus diferentes estados.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Navegación e interacción.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Formularios.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Label e inputs, entre 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Paleta de color.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Primario / Secundario / Acento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31" name="Google Shape;831;p11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15"/>
          <p:cNvSpPr txBox="1"/>
          <p:nvPr/>
        </p:nvSpPr>
        <p:spPr>
          <a:xfrm>
            <a:off x="4942025" y="2224675"/>
            <a:ext cx="30000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Elementos UI.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Sliders / Tabs / Cards / Links / Enlaces / entre 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Sistema de íconos.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11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38" name="Google Shape;838;p11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39" name="Google Shape;839;p11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0" name="Google Shape;840;p116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Moodboard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41" name="Google Shape;841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1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3" name="Google Shape;843;p116"/>
          <p:cNvSpPr txBox="1"/>
          <p:nvPr/>
        </p:nvSpPr>
        <p:spPr>
          <a:xfrm>
            <a:off x="533550" y="1679575"/>
            <a:ext cx="4049700" cy="31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AutoNum type="arabicPeriod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 incluir referencias (de app u otras piezas de diseño) de los siguientes elementos: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Colores.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Imágenes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Texturas.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Estructuras.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Palabras clave.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4" name="Google Shape;844;p11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16"/>
          <p:cNvSpPr txBox="1"/>
          <p:nvPr/>
        </p:nvSpPr>
        <p:spPr>
          <a:xfrm>
            <a:off x="5018225" y="2148475"/>
            <a:ext cx="3000000" cy="19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(Optativo) Se puede generar un moodboard de referencia de app.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3.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(Optativo) Se puede llegar a generar un moodboard con movimiento y/o auditivo.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0" name="Google Shape;850;p117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51" name="Google Shape;851;p11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52" name="Google Shape;852;p11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3" name="Google Shape;853;p117"/>
          <p:cNvSpPr txBox="1"/>
          <p:nvPr/>
        </p:nvSpPr>
        <p:spPr>
          <a:xfrm>
            <a:off x="501450" y="1005550"/>
            <a:ext cx="7310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Funcional - parte 2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54" name="Google Shape;85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117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6" name="Google Shape;856;p117"/>
          <p:cNvSpPr txBox="1"/>
          <p:nvPr/>
        </p:nvSpPr>
        <p:spPr>
          <a:xfrm>
            <a:off x="533550" y="1679575"/>
            <a:ext cx="4049700" cy="2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Incluir</a:t>
            </a:r>
            <a:endParaRPr b="1" sz="13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1.</a:t>
            </a:r>
            <a:r>
              <a:rPr lang="es" sz="12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Coherencia con el userflow propuesto y contener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100% de las pantallas definidas en el userflow de la funcionalidad / tarea principal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2.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Tener el prototipo 100% funcional, con todas las pantallas transicionadas y un claro recorrido de la funcionalidad principal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7" name="Google Shape;857;p117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8"/>
          <p:cNvSpPr txBox="1"/>
          <p:nvPr/>
        </p:nvSpPr>
        <p:spPr>
          <a:xfrm>
            <a:off x="473350" y="10767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Ejemplos de presentación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3" name="Google Shape;863;p118"/>
          <p:cNvSpPr txBox="1"/>
          <p:nvPr/>
        </p:nvSpPr>
        <p:spPr>
          <a:xfrm>
            <a:off x="584375" y="2060575"/>
            <a:ext cx="38346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Objetivo: volcar en una presentación el detalle de las actividades del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workbook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relacionadas con el proyecto final.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64" name="Google Shape;864;p11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65" name="Google Shape;865;p11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66" name="Google Shape;866;p118" title="ícono de entrega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7" name="Google Shape;867;p11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8" name="Google Shape;868;p11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4"/>
          <p:cNvSpPr txBox="1"/>
          <p:nvPr/>
        </p:nvSpPr>
        <p:spPr>
          <a:xfrm>
            <a:off x="930550" y="635925"/>
            <a:ext cx="41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GRILLA DE </a:t>
            </a: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PRÁCTICAS Y PRE-ENTREGAS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01" name="Google Shape;301;p74"/>
          <p:cNvGrpSpPr/>
          <p:nvPr/>
        </p:nvGrpSpPr>
        <p:grpSpPr>
          <a:xfrm>
            <a:off x="457343" y="635935"/>
            <a:ext cx="431074" cy="431074"/>
            <a:chOff x="7208351" y="2467173"/>
            <a:chExt cx="738900" cy="738900"/>
          </a:xfrm>
        </p:grpSpPr>
        <p:sp>
          <p:nvSpPr>
            <p:cNvPr id="302" name="Google Shape;302;p7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3" name="Google Shape;303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Google Shape;304;p74"/>
          <p:cNvSpPr txBox="1"/>
          <p:nvPr/>
        </p:nvSpPr>
        <p:spPr>
          <a:xfrm>
            <a:off x="1254750" y="3577038"/>
            <a:ext cx="6634500" cy="1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vez finalizada la cursada, tendrás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0 días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entregar tu </a:t>
            </a: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*Ejercicios en clase fundamentales para el PF </a:t>
            </a:r>
            <a:endParaRPr i="1"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aphicFrame>
        <p:nvGraphicFramePr>
          <p:cNvPr id="305" name="Google Shape;305;p74"/>
          <p:cNvGraphicFramePr/>
          <p:nvPr/>
        </p:nvGraphicFramePr>
        <p:xfrm>
          <a:off x="64263" y="185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{386CA424-8685-4303-96B2-B64F348E9134}</a:tableStyleId>
              </a:tblPr>
              <a:tblGrid>
                <a:gridCol w="622950"/>
                <a:gridCol w="319150"/>
                <a:gridCol w="31915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303000"/>
                <a:gridCol w="289275"/>
                <a:gridCol w="382850"/>
                <a:gridCol w="357750"/>
                <a:gridCol w="382850"/>
                <a:gridCol w="359425"/>
                <a:gridCol w="382850"/>
                <a:gridCol w="387975"/>
              </a:tblGrid>
              <a:tr h="2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Clases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0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9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11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13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14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15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16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17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18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19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20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21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22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23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24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25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2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7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Actividades</a:t>
                      </a:r>
                      <a:endParaRPr b="1" sz="7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PF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1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8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 vivo*</a:t>
                      </a:r>
                      <a:endParaRPr b="1" sz="8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306" name="Google Shape;306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13" y="26488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525" y="26386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6400" y="26488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4" title="ícono de proyecto final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4088" y="2648863"/>
            <a:ext cx="268525" cy="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311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486" y="2307910"/>
            <a:ext cx="182806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011" y="2307910"/>
            <a:ext cx="182806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973" y="2307910"/>
            <a:ext cx="182806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536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236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586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461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74"/>
          <p:cNvSpPr/>
          <p:nvPr/>
        </p:nvSpPr>
        <p:spPr>
          <a:xfrm>
            <a:off x="8617200" y="2567600"/>
            <a:ext cx="402300" cy="410700"/>
          </a:xfrm>
          <a:prstGeom prst="rect">
            <a:avLst/>
          </a:prstGeom>
          <a:noFill/>
          <a:ln cap="flat" cmpd="sng" w="28575">
            <a:solidFill>
              <a:srgbClr val="EAFF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6711" y="2307910"/>
            <a:ext cx="182807" cy="182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050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7188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263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5913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74" title="ícono de actividad en clas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7500" y="3071050"/>
            <a:ext cx="201200" cy="2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19"/>
          <p:cNvSpPr txBox="1"/>
          <p:nvPr/>
        </p:nvSpPr>
        <p:spPr>
          <a:xfrm>
            <a:off x="473350" y="1000525"/>
            <a:ext cx="81411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UI KIT y Moodboard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74" name="Google Shape;874;p119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75" name="Google Shape;875;p11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76" name="Google Shape;876;p119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7" name="Google Shape;877;p119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3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8" name="Google Shape;878;p119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9" name="Google Shape;879;p119"/>
          <p:cNvGrpSpPr/>
          <p:nvPr/>
        </p:nvGrpSpPr>
        <p:grpSpPr>
          <a:xfrm>
            <a:off x="2254039" y="1771281"/>
            <a:ext cx="4635932" cy="2882274"/>
            <a:chOff x="3073125" y="353900"/>
            <a:chExt cx="5979533" cy="3717625"/>
          </a:xfrm>
        </p:grpSpPr>
        <p:pic>
          <p:nvPicPr>
            <p:cNvPr id="880" name="Google Shape;880;p1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73125" y="353900"/>
              <a:ext cx="2410350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p1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57193" y="353900"/>
              <a:ext cx="987965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Google Shape;882;p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33231" y="2248575"/>
              <a:ext cx="1421089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1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96070" y="2248575"/>
              <a:ext cx="1237160" cy="1822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4" name="Google Shape;884;p1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45150" y="353900"/>
              <a:ext cx="816692" cy="182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5" name="Google Shape;885;p1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608452" y="2130937"/>
              <a:ext cx="1278645" cy="1614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11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42892" y="391212"/>
              <a:ext cx="1609766" cy="1614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11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73125" y="2248587"/>
              <a:ext cx="1822950" cy="16149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20"/>
          <p:cNvSpPr txBox="1"/>
          <p:nvPr/>
        </p:nvSpPr>
        <p:spPr>
          <a:xfrm>
            <a:off x="473350" y="1000525"/>
            <a:ext cx="814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</a:t>
            </a: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rototipo funcional </a:t>
            </a: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</a:t>
            </a: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fidelidad alta visual</a:t>
            </a:r>
            <a:endParaRPr b="1" sz="2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de contenido &amp; media de funcionalidad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93" name="Google Shape;893;p120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894" name="Google Shape;894;p120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95" name="Google Shape;895;p120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6" name="Google Shape;896;p120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Ejemplo de pre-entrega 3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7" name="Google Shape;897;p120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120"/>
          <p:cNvSpPr txBox="1"/>
          <p:nvPr/>
        </p:nvSpPr>
        <p:spPr>
          <a:xfrm>
            <a:off x="4333925" y="1952975"/>
            <a:ext cx="3578100" cy="28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Nota:</a:t>
            </a: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 el Gif es a modo ilustrativo. Aquí deberás colocar la url a tu prototipo, hecho en FIgma o Adobe XD. El mismo debe: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Incorporar las decisiones de diseño del UI </a:t>
            </a: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kit.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Ser funcional: todas las pantallas deben estar conectadas (se puede incorporar el teclado como una instancia más del recorrido).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Aplicar las leyes UX.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00"/>
              <a:buFont typeface="DM Sans"/>
              <a:buAutoNum type="arabicPeriod"/>
            </a:pPr>
            <a:r>
              <a:rPr lang="es" sz="1300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Incorporar los resultados de la evaluación heurística.</a:t>
            </a:r>
            <a:endParaRPr sz="1300">
              <a:solidFill>
                <a:srgbClr val="434343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99" name="Google Shape;899;p120"/>
          <p:cNvSpPr/>
          <p:nvPr/>
        </p:nvSpPr>
        <p:spPr>
          <a:xfrm>
            <a:off x="2713025" y="1970875"/>
            <a:ext cx="1369100" cy="2671400"/>
          </a:xfrm>
          <a:prstGeom prst="rect">
            <a:avLst/>
          </a:prstGeom>
          <a:noFill/>
          <a:ln>
            <a:noFill/>
          </a:ln>
        </p:spPr>
      </p:sp>
      <p:pic>
        <p:nvPicPr>
          <p:cNvPr id="900" name="Google Shape;900;p120"/>
          <p:cNvPicPr preferRelativeResize="0"/>
          <p:nvPr/>
        </p:nvPicPr>
        <p:blipFill rotWithShape="1">
          <a:blip r:embed="rId4">
            <a:alphaModFix/>
          </a:blip>
          <a:srcRect b="0" l="0" r="48328" t="0"/>
          <a:stretch/>
        </p:blipFill>
        <p:spPr>
          <a:xfrm>
            <a:off x="843800" y="1978875"/>
            <a:ext cx="1869225" cy="27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21"/>
          <p:cNvSpPr txBox="1"/>
          <p:nvPr/>
        </p:nvSpPr>
        <p:spPr>
          <a:xfrm>
            <a:off x="1273200" y="2202300"/>
            <a:ext cx="659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6" name="Google Shape;906;p121"/>
          <p:cNvSpPr txBox="1"/>
          <p:nvPr/>
        </p:nvSpPr>
        <p:spPr>
          <a:xfrm>
            <a:off x="1461300" y="165817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25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" name="Google Shape;911;p122"/>
          <p:cNvGrpSpPr/>
          <p:nvPr/>
        </p:nvGrpSpPr>
        <p:grpSpPr>
          <a:xfrm>
            <a:off x="4202551" y="1134223"/>
            <a:ext cx="738900" cy="738900"/>
            <a:chOff x="7208351" y="2467173"/>
            <a:chExt cx="738900" cy="738900"/>
          </a:xfrm>
        </p:grpSpPr>
        <p:sp>
          <p:nvSpPr>
            <p:cNvPr id="912" name="Google Shape;912;p122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13" name="Google Shape;913;p122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4" name="Google Shape;914;p122"/>
          <p:cNvSpPr txBox="1"/>
          <p:nvPr/>
        </p:nvSpPr>
        <p:spPr>
          <a:xfrm>
            <a:off x="1461300" y="2065288"/>
            <a:ext cx="6221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Prototipo de un producto digital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23"/>
          <p:cNvSpPr txBox="1"/>
          <p:nvPr/>
        </p:nvSpPr>
        <p:spPr>
          <a:xfrm>
            <a:off x="501450" y="894975"/>
            <a:ext cx="384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0" name="Google Shape;920;p123"/>
          <p:cNvSpPr txBox="1"/>
          <p:nvPr/>
        </p:nvSpPr>
        <p:spPr>
          <a:xfrm>
            <a:off x="473350" y="1908175"/>
            <a:ext cx="38346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Proyecto final se construye a partir de las </a:t>
            </a:r>
            <a:r>
              <a:rPr lang="es" sz="1350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pre-entregas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compuestas por actividades del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workbook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 iteradas en clase. Se va creando a medida que el estudiante sube las pre-entregas a nuestra plataforma.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que cada estudiante pueda utilizar su Proyecto final como parte de su portfolio personal.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1" name="Google Shape;921;p123"/>
          <p:cNvSpPr txBox="1"/>
          <p:nvPr/>
        </p:nvSpPr>
        <p:spPr>
          <a:xfrm>
            <a:off x="4527575" y="19081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Se debe subir a la plataforma la anteúltima o última clase del curso. En caso de no hacerlo tendrás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1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0 días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(de corrido) a partir de la finalización del curso para cargarlo en la plataforma. Pasado ese lapso, el botón de entrega se inhabilitará.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2" name="Google Shape;922;p123"/>
          <p:cNvSpPr/>
          <p:nvPr/>
        </p:nvSpPr>
        <p:spPr>
          <a:xfrm>
            <a:off x="588525" y="686550"/>
            <a:ext cx="2708700" cy="1209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123"/>
          <p:cNvSpPr txBox="1"/>
          <p:nvPr/>
        </p:nvSpPr>
        <p:spPr>
          <a:xfrm>
            <a:off x="588525" y="484650"/>
            <a:ext cx="473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Y ENTREGABLES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24"/>
          <p:cNvSpPr txBox="1"/>
          <p:nvPr/>
        </p:nvSpPr>
        <p:spPr>
          <a:xfrm>
            <a:off x="457350" y="1084475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Prototipo de un producto digital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9" name="Google Shape;929;p124"/>
          <p:cNvSpPr txBox="1"/>
          <p:nvPr/>
        </p:nvSpPr>
        <p:spPr>
          <a:xfrm>
            <a:off x="457350" y="256257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Consigna: 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Crearás el prototipo de tu propia app o sitio web mobile first (en base a esta tendencia, crearás primero una versión optimizada para dispositivos móviles, y luego se ampliará a web o desktop), partiendo de la metodología de diseño centrada en el usuario.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30" name="Google Shape;930;p124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1" name="Google Shape;931;p124"/>
          <p:cNvPicPr preferRelativeResize="0"/>
          <p:nvPr/>
        </p:nvPicPr>
        <p:blipFill rotWithShape="1">
          <a:blip r:embed="rId3">
            <a:alphaModFix/>
          </a:blip>
          <a:srcRect b="0" l="21915" r="7092" t="0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932" name="Google Shape;932;p124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33" name="Google Shape;933;p12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34" name="Google Shape;934;p124" title="ícono de proyecto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5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40" name="Google Shape;940;p125"/>
          <p:cNvPicPr preferRelativeResize="0"/>
          <p:nvPr/>
        </p:nvPicPr>
        <p:blipFill rotWithShape="1">
          <a:blip r:embed="rId3">
            <a:alphaModFix/>
          </a:blip>
          <a:srcRect b="0" l="21915" r="7092" t="0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941" name="Google Shape;941;p125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42" name="Google Shape;942;p12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43" name="Google Shape;943;p125" title="ícono de proyecto final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4" name="Google Shape;944;p125"/>
          <p:cNvSpPr txBox="1"/>
          <p:nvPr/>
        </p:nvSpPr>
        <p:spPr>
          <a:xfrm>
            <a:off x="562450" y="1101525"/>
            <a:ext cx="4632900" cy="15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Valida el prototipo a partir del testeo con usuarios.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Incorpora UI con los elementos de diseño.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Aplica funcionalidad al prototipo a partir de los principios de motion.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Diseña una presentación del proyecto para ser utilizado en tú portfolio de proyectos.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5" name="Google Shape;945;p125"/>
          <p:cNvSpPr txBox="1"/>
          <p:nvPr/>
        </p:nvSpPr>
        <p:spPr>
          <a:xfrm>
            <a:off x="562450" y="2845225"/>
            <a:ext cx="4743900" cy="17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Fidelidad del prototipo: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80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Char char="●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 de contenido: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contenidos reales.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Char char="●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 visual: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guidelines, UI kit, leyes UX, accesibilidad, entre otros.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83AEFB"/>
              </a:buClr>
              <a:buSzPts val="1350"/>
              <a:buFont typeface="DM Sans"/>
              <a:buChar char="●"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Alta de funcionalidad: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animación, microinteracciones, recorrido de la funcionalidad principal (notificaciones, entre otros).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26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51" name="Google Shape;951;p126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52" name="Google Shape;952;p12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3" name="Google Shape;953;p126" title="ícono de proyecto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54" name="Google Shape;954;p126"/>
          <p:cNvSpPr txBox="1"/>
          <p:nvPr/>
        </p:nvSpPr>
        <p:spPr>
          <a:xfrm>
            <a:off x="568400" y="1272450"/>
            <a:ext cx="4730100" cy="28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Se debe entregar: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MVP./POV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Userflow y arquitectura de información.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Evolución de los wireframes.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Prototipo funcional.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UI kit.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Elevator pitch.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Incluir el documento de reporte UX (validaciones a lo largo del proyecto: entrevistas cualitativas, pruebas de usabilidad, Evaluación heurística y cardsorting)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55" name="Google Shape;955;p126"/>
          <p:cNvPicPr preferRelativeResize="0"/>
          <p:nvPr/>
        </p:nvPicPr>
        <p:blipFill rotWithShape="1">
          <a:blip r:embed="rId4">
            <a:alphaModFix/>
          </a:blip>
          <a:srcRect b="0" l="8945" r="20062" t="0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27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61" name="Google Shape;961;p127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62" name="Google Shape;962;p12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63" name="Google Shape;963;p127" title="ícono de proyecto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4" name="Google Shape;964;p127"/>
          <p:cNvPicPr preferRelativeResize="0"/>
          <p:nvPr/>
        </p:nvPicPr>
        <p:blipFill rotWithShape="1">
          <a:blip r:embed="rId4">
            <a:alphaModFix/>
          </a:blip>
          <a:srcRect b="0" l="8945" r="20062" t="0"/>
          <a:stretch/>
        </p:blipFill>
        <p:spPr>
          <a:xfrm>
            <a:off x="5712875" y="468275"/>
            <a:ext cx="2923975" cy="4118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5" name="Google Shape;965;p127"/>
          <p:cNvSpPr txBox="1"/>
          <p:nvPr/>
        </p:nvSpPr>
        <p:spPr>
          <a:xfrm>
            <a:off x="457350" y="2981300"/>
            <a:ext cx="48045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Incluir descripciones que justifiquen las decisiones tomadas en la propuesta.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Cuidar la estética de la presentación.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Habilitar comentarios en el archivo.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66" name="Google Shape;966;p127"/>
          <p:cNvSpPr txBox="1"/>
          <p:nvPr/>
        </p:nvSpPr>
        <p:spPr>
          <a:xfrm>
            <a:off x="457350" y="1165325"/>
            <a:ext cx="4590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000000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Archivo en tipo .ppt o .doc, con el desarrollo de la actividad.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Deberá tener el nombre “ProyectoFinal+Apellido”. 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puede entregar también un Google slide o proyecto en Behance.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1" name="Google Shape;971;p128"/>
          <p:cNvGraphicFramePr/>
          <p:nvPr/>
        </p:nvGraphicFramePr>
        <p:xfrm>
          <a:off x="163438" y="109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{08CE430F-0643-47AB-8634-468A6A9606EA}</a:tableStyleId>
              </a:tblPr>
              <a:tblGrid>
                <a:gridCol w="954225"/>
                <a:gridCol w="3050125"/>
                <a:gridCol w="3854225"/>
                <a:gridCol w="958550"/>
              </a:tblGrid>
              <a:tr h="2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249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 final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1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Empatizar, definir e idear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2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Progreso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Pre-entrega 3 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Prototipo funcional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eriod"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16-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UX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Definiendo el problema, objetivo y solución.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POV + MVP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Arquitectura de información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Userflow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6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Wireframes digitales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10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Wireframes y guidelines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1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2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UI Kits &amp; Moodboards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16- </a:t>
                      </a:r>
                      <a:r>
                        <a:rPr lang="es" sz="13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UX</a:t>
                      </a:r>
                      <a:endParaRPr sz="13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25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72" name="Google Shape;972;p128"/>
          <p:cNvSpPr/>
          <p:nvPr/>
        </p:nvSpPr>
        <p:spPr>
          <a:xfrm>
            <a:off x="404075" y="4508925"/>
            <a:ext cx="6990300" cy="54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</a:t>
            </a:r>
            <a:r>
              <a:rPr lang="es" sz="1100">
                <a:latin typeface="DM Sans"/>
                <a:ea typeface="DM Sans"/>
                <a:cs typeface="DM Sans"/>
                <a:sym typeface="DM Sans"/>
              </a:rPr>
              <a:t>el </a:t>
            </a:r>
            <a:r>
              <a:rPr lang="es" sz="110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instrumento de evaluación</a:t>
            </a:r>
            <a:r>
              <a:rPr lang="es" sz="11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 se encuentra en la carpeta de la comisión.</a:t>
            </a:r>
            <a:r>
              <a:rPr lang="es" sz="11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🤓</a:t>
            </a:r>
            <a:endParaRPr/>
          </a:p>
        </p:txBody>
      </p:sp>
      <p:pic>
        <p:nvPicPr>
          <p:cNvPr id="973" name="Google Shape;973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4" name="Google Shape;974;p128"/>
          <p:cNvGrpSpPr/>
          <p:nvPr/>
        </p:nvGrpSpPr>
        <p:grpSpPr>
          <a:xfrm>
            <a:off x="163431" y="132022"/>
            <a:ext cx="431074" cy="431074"/>
            <a:chOff x="7208351" y="2467173"/>
            <a:chExt cx="738900" cy="738900"/>
          </a:xfrm>
        </p:grpSpPr>
        <p:sp>
          <p:nvSpPr>
            <p:cNvPr id="975" name="Google Shape;975;p12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76" name="Google Shape;976;p128" title="ícono de entrega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7" name="Google Shape;977;p128"/>
          <p:cNvSpPr txBox="1"/>
          <p:nvPr/>
        </p:nvSpPr>
        <p:spPr>
          <a:xfrm>
            <a:off x="636625" y="132000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78" name="Google Shape;978;p128"/>
          <p:cNvSpPr/>
          <p:nvPr/>
        </p:nvSpPr>
        <p:spPr>
          <a:xfrm>
            <a:off x="342525" y="502400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9" name="Google Shape;329;p75"/>
          <p:cNvGraphicFramePr/>
          <p:nvPr/>
        </p:nvGraphicFramePr>
        <p:xfrm>
          <a:off x="279613" y="644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{08CE430F-0643-47AB-8634-468A6A9606EA}</a:tableStyleId>
              </a:tblPr>
              <a:tblGrid>
                <a:gridCol w="898300"/>
                <a:gridCol w="3088475"/>
                <a:gridCol w="3445925"/>
                <a:gridCol w="1209175"/>
              </a:tblGrid>
              <a:tr h="38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Elementos obligatorios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 asociadas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1034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1° entrega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POV + MVP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 información - card sorting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Userflow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Definiendo el problema, objetivo y solución.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POV + MVP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 información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Userflow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8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879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2° entrega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Evolución de wireframes - de boceto a media (patrones de diseño).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parte 1 - media.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Evaluación heurística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6 -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digitales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10 -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Wireframes y guidelines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 1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15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724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3° entrega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Testeos de usabilidad.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en fidelidad alta visual, de contenido y media de funcionalidad.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Font typeface="DM Sans"/>
                        <a:buAutoNum type="arabicParenR"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Moodboard y UI Kit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11 -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 - Parte 2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13 -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UI Kits &amp; Moodboards</a:t>
                      </a:r>
                      <a:endParaRPr sz="1100">
                        <a:solidFill>
                          <a:schemeClr val="dk1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21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  <a:tr h="872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Proyecto Final 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Presentación final del proyecto</a:t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16 - </a:t>
                      </a:r>
                      <a:r>
                        <a:rPr lang="es" sz="1100">
                          <a:solidFill>
                            <a:schemeClr val="dk1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Reporte UX</a:t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 - entrega 1 -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Empatizar, definir e idear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 - entrega 2 -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Progreso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 - entrega 3 - </a:t>
                      </a: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funcional</a:t>
                      </a:r>
                      <a:endParaRPr b="1"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1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25</a:t>
                      </a:r>
                      <a:endParaRPr sz="11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EEEEE"/>
                    </a:solidFill>
                  </a:tcPr>
                </a:tc>
              </a:tr>
            </a:tbl>
          </a:graphicData>
        </a:graphic>
      </p:graphicFrame>
      <p:pic>
        <p:nvPicPr>
          <p:cNvPr id="330" name="Google Shape;33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75"/>
          <p:cNvSpPr txBox="1"/>
          <p:nvPr/>
        </p:nvSpPr>
        <p:spPr>
          <a:xfrm>
            <a:off x="752825" y="127850"/>
            <a:ext cx="418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CUADRO </a:t>
            </a:r>
            <a:r>
              <a:rPr lang="es" sz="16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 </a:t>
            </a:r>
            <a:r>
              <a:rPr lang="es" sz="1600">
                <a:latin typeface="DM Sans"/>
                <a:ea typeface="DM Sans"/>
                <a:cs typeface="DM Sans"/>
                <a:sym typeface="DM Sans"/>
              </a:rPr>
              <a:t>PRE-ENTREGAS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2" name="Google Shape;332;p75"/>
          <p:cNvGrpSpPr/>
          <p:nvPr/>
        </p:nvGrpSpPr>
        <p:grpSpPr>
          <a:xfrm>
            <a:off x="279618" y="127860"/>
            <a:ext cx="431074" cy="431074"/>
            <a:chOff x="7208351" y="2467173"/>
            <a:chExt cx="738900" cy="738900"/>
          </a:xfrm>
        </p:grpSpPr>
        <p:sp>
          <p:nvSpPr>
            <p:cNvPr id="333" name="Google Shape;333;p7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34" name="Google Shape;334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29"/>
          <p:cNvSpPr txBox="1"/>
          <p:nvPr/>
        </p:nvSpPr>
        <p:spPr>
          <a:xfrm>
            <a:off x="457350" y="1034325"/>
            <a:ext cx="814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Proyectos de nuestros/as estudiantes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4" name="Google Shape;984;p129"/>
          <p:cNvSpPr txBox="1"/>
          <p:nvPr/>
        </p:nvSpPr>
        <p:spPr>
          <a:xfrm>
            <a:off x="473350" y="2462275"/>
            <a:ext cx="3834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esta carpeta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podrán ver los Proyectos finales de Jesús Valdivia, Florencia Nasi y Danyella Gómez Carrasco, tres estudiantes de este curso de comisiones anteriores.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¡Esperamos que les resulten inspiradores!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5" name="Google Shape;985;p129"/>
          <p:cNvSpPr txBox="1"/>
          <p:nvPr/>
        </p:nvSpPr>
        <p:spPr>
          <a:xfrm>
            <a:off x="930550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86" name="Google Shape;986;p129" title="gif de oveja animada haciendo el gesto de &quot;ok&quot;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5174" y="2301538"/>
            <a:ext cx="2497675" cy="1960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7" name="Google Shape;987;p129"/>
          <p:cNvGrpSpPr/>
          <p:nvPr/>
        </p:nvGrpSpPr>
        <p:grpSpPr>
          <a:xfrm>
            <a:off x="457343" y="468298"/>
            <a:ext cx="431074" cy="431074"/>
            <a:chOff x="7208351" y="2467173"/>
            <a:chExt cx="738900" cy="738900"/>
          </a:xfrm>
        </p:grpSpPr>
        <p:sp>
          <p:nvSpPr>
            <p:cNvPr id="988" name="Google Shape;988;p129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89" name="Google Shape;989;p129" title="ícono de proyecto final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0"/>
          <p:cNvSpPr txBox="1"/>
          <p:nvPr/>
        </p:nvSpPr>
        <p:spPr>
          <a:xfrm>
            <a:off x="479775" y="1392625"/>
            <a:ext cx="47301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Llegar hasta aquí se traduce en esfuerzo, dedicación, trabajo, coraje y más, así que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FELICITACIONES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por haber dado el 100% de ti en toda la cursada.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Esto no termina aquí porque recuerda que </a:t>
            </a: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cuentas con 10 días corridos para la entrega del  Proyecto Final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¡Seguro lo harás excelente!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Celebramos que te hayas coderizado, vayas a donde vayas ¡tendrás éxito! Esperamos que sigas alcanzando todo lo que te propongas </a:t>
            </a:r>
            <a:r>
              <a:rPr lang="es" sz="1350">
                <a:solidFill>
                  <a:srgbClr val="4D5156"/>
                </a:solidFill>
                <a:highlight>
                  <a:srgbClr val="FFFFFF"/>
                </a:highlight>
              </a:rPr>
              <a:t>🚀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95" name="Google Shape;99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75" y="1146775"/>
            <a:ext cx="2923975" cy="2923952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130"/>
          <p:cNvSpPr txBox="1"/>
          <p:nvPr/>
        </p:nvSpPr>
        <p:spPr>
          <a:xfrm>
            <a:off x="457725" y="450000"/>
            <a:ext cx="477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finalizar…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6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Wireframes a mano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0" name="Google Shape;340;p76"/>
          <p:cNvSpPr txBox="1"/>
          <p:nvPr/>
        </p:nvSpPr>
        <p:spPr>
          <a:xfrm>
            <a:off x="1461300" y="1656725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CLASE 08</a:t>
            </a:r>
            <a:endParaRPr sz="16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77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346" name="Google Shape;346;p77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47" name="Google Shape;347;p77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8" name="Google Shape;348;p77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Primera entrega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77"/>
          <p:cNvSpPr txBox="1"/>
          <p:nvPr/>
        </p:nvSpPr>
        <p:spPr>
          <a:xfrm>
            <a:off x="987300" y="3129675"/>
            <a:ext cx="716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habilitará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la primera pre-entrega. </a:t>
            </a:r>
            <a:endParaRPr b="1"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Empatizar, definir e idear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8"/>
          <p:cNvSpPr txBox="1"/>
          <p:nvPr/>
        </p:nvSpPr>
        <p:spPr>
          <a:xfrm>
            <a:off x="331329" y="1272475"/>
            <a:ext cx="9249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QUÉ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5" name="Google Shape;355;p78"/>
          <p:cNvSpPr txBox="1"/>
          <p:nvPr/>
        </p:nvSpPr>
        <p:spPr>
          <a:xfrm>
            <a:off x="2298952" y="1253125"/>
            <a:ext cx="12927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CÓMO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6" name="Google Shape;356;p78"/>
          <p:cNvSpPr txBox="1"/>
          <p:nvPr/>
        </p:nvSpPr>
        <p:spPr>
          <a:xfrm>
            <a:off x="7424425" y="1253125"/>
            <a:ext cx="1815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CUÁNDO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7" name="Google Shape;357;p78"/>
          <p:cNvSpPr txBox="1"/>
          <p:nvPr/>
        </p:nvSpPr>
        <p:spPr>
          <a:xfrm>
            <a:off x="5544351" y="1253125"/>
            <a:ext cx="10323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DM Sans"/>
                <a:ea typeface="DM Sans"/>
                <a:cs typeface="DM Sans"/>
                <a:sym typeface="DM Sans"/>
              </a:rPr>
              <a:t>CUÁL</a:t>
            </a:r>
            <a:endParaRPr b="1" sz="25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358" name="Google Shape;358;p78"/>
          <p:cNvCxnSpPr/>
          <p:nvPr/>
        </p:nvCxnSpPr>
        <p:spPr>
          <a:xfrm>
            <a:off x="706463" y="1744500"/>
            <a:ext cx="0" cy="1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78"/>
          <p:cNvCxnSpPr/>
          <p:nvPr/>
        </p:nvCxnSpPr>
        <p:spPr>
          <a:xfrm>
            <a:off x="2821838" y="1714200"/>
            <a:ext cx="0" cy="18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78"/>
          <p:cNvCxnSpPr/>
          <p:nvPr/>
        </p:nvCxnSpPr>
        <p:spPr>
          <a:xfrm>
            <a:off x="6006788" y="1714200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78"/>
          <p:cNvCxnSpPr/>
          <p:nvPr/>
        </p:nvCxnSpPr>
        <p:spPr>
          <a:xfrm>
            <a:off x="8288575" y="1688025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62" name="Google Shape;362;p78"/>
          <p:cNvGraphicFramePr/>
          <p:nvPr/>
        </p:nvGraphicFramePr>
        <p:xfrm>
          <a:off x="163425" y="2093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{08CE430F-0643-47AB-8634-468A6A9606EA}</a:tableStyleId>
              </a:tblPr>
              <a:tblGrid>
                <a:gridCol w="1154575"/>
                <a:gridCol w="2981925"/>
                <a:gridCol w="3591775"/>
                <a:gridCol w="1088850"/>
              </a:tblGrid>
              <a:tr h="28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Entrega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Requisito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Prácticas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600">
                          <a:highlight>
                            <a:srgbClr val="EAFF6A"/>
                          </a:highlight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</a:t>
                      </a:r>
                      <a:endParaRPr b="1" sz="1600">
                        <a:highlight>
                          <a:srgbClr val="EAFF6A"/>
                        </a:highlight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FF6A"/>
                    </a:solidFill>
                  </a:tcPr>
                </a:tc>
              </a:tr>
              <a:tr h="90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1° entrega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POV + MVP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Arquitectura de información - card sorting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DM Sans"/>
                        <a:buAutoNum type="arabicParenR"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Userflow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1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Definiendo el problema, objetivo y solución.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3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POV + MVP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4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Arquitectura de información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Actividad 5</a:t>
                      </a: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 - Userflow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Clase 8</a:t>
                      </a:r>
                      <a:endParaRPr sz="1300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3" name="Google Shape;363;p78"/>
          <p:cNvSpPr/>
          <p:nvPr/>
        </p:nvSpPr>
        <p:spPr>
          <a:xfrm>
            <a:off x="331325" y="4244550"/>
            <a:ext cx="6990300" cy="549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Para profundizar en los aspectos a evaluar te invitamos a chequear la 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Checklist de</a:t>
            </a: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Evaluación</a:t>
            </a:r>
            <a:r>
              <a:rPr lang="es" sz="135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que se encuentra en la carpeta de la comisión.🤓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4" name="Google Shape;36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78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66" name="Google Shape;366;p78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7" name="Google Shape;367;p78" title="ícono de entrega final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78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78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od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DF4E2"/>
      </a:accent1>
      <a:accent2>
        <a:srgbClr val="212121"/>
      </a:accent2>
      <a:accent3>
        <a:srgbClr val="78909C"/>
      </a:accent3>
      <a:accent4>
        <a:srgbClr val="EA90FF"/>
      </a:accent4>
      <a:accent5>
        <a:srgbClr val="83AEFB"/>
      </a:accent5>
      <a:accent6>
        <a:srgbClr val="EAFF6A"/>
      </a:accent6>
      <a:hlink>
        <a:srgbClr val="83A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